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5"/>
  </p:notesMasterIdLst>
  <p:sldIdLst>
    <p:sldId id="256" r:id="rId2"/>
    <p:sldId id="257" r:id="rId3"/>
    <p:sldId id="259" r:id="rId4"/>
    <p:sldId id="261" r:id="rId5"/>
    <p:sldId id="263" r:id="rId6"/>
    <p:sldId id="265" r:id="rId7"/>
    <p:sldId id="289" r:id="rId8"/>
    <p:sldId id="275" r:id="rId9"/>
    <p:sldId id="277" r:id="rId10"/>
    <p:sldId id="290" r:id="rId11"/>
    <p:sldId id="281" r:id="rId12"/>
    <p:sldId id="285" r:id="rId13"/>
    <p:sldId id="28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06BF4-E0D2-48C8-A9A0-851B62DE14D3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C05383-8422-4995-90D9-D820CF3530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30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C05383-8422-4995-90D9-D820CF3530B8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29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5B016BA-366C-4533-BE3F-6E2899ECA308}" type="datetimeFigureOut">
              <a:rPr lang="ru-RU" smtClean="0"/>
              <a:pPr/>
              <a:t>31.01.2014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FED17C2-3956-43C4-B008-3DC2E4E25A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1214422"/>
            <a:ext cx="5120640" cy="1018428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schemeClr val="tx1"/>
                </a:solidFill>
                <a:effectLst/>
              </a:rPr>
              <a:t>ПРЕЗЕНТАЦИЯ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433985"/>
            <a:ext cx="7848872" cy="2368854"/>
          </a:xfrm>
        </p:spPr>
        <p:txBody>
          <a:bodyPr>
            <a:normAutofit fontScale="92500" lnSpcReduction="10000"/>
          </a:bodyPr>
          <a:lstStyle/>
          <a:p>
            <a:pPr algn="ctr"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</a:rPr>
              <a:t>СХЕМА ТЕПЛОСНАБЖЕНИЯ </a:t>
            </a:r>
          </a:p>
          <a:p>
            <a:pPr algn="ctr"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</a:rPr>
              <a:t>МУНИЦИПАЛЬНОГО </a:t>
            </a:r>
            <a:r>
              <a:rPr lang="ru-RU" sz="2400" dirty="0" smtClean="0">
                <a:solidFill>
                  <a:schemeClr val="tx1"/>
                </a:solidFill>
              </a:rPr>
              <a:t>ОБРАЗОВАНИЯ КУЗНЕЧНИНСКОГО ГОРОДСКОГО ПОСЕЛЕНИЯ </a:t>
            </a:r>
            <a:r>
              <a:rPr lang="ru-RU" sz="2400" dirty="0">
                <a:solidFill>
                  <a:schemeClr val="tx1"/>
                </a:solidFill>
              </a:rPr>
              <a:t>МУНИЦИПАЛЬНОГО </a:t>
            </a:r>
            <a:r>
              <a:rPr lang="ru-RU" sz="2400" dirty="0" smtClean="0">
                <a:solidFill>
                  <a:schemeClr val="tx1"/>
                </a:solidFill>
              </a:rPr>
              <a:t>ОБРАЗОВАНИЯ</a:t>
            </a:r>
            <a:endParaRPr lang="en-US" sz="2400" dirty="0" smtClean="0">
              <a:solidFill>
                <a:schemeClr val="tx1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ПРИОЗЕРСКИЙ </a:t>
            </a:r>
            <a:r>
              <a:rPr lang="ru-RU" sz="2400" dirty="0">
                <a:solidFill>
                  <a:schemeClr val="tx1"/>
                </a:solidFill>
              </a:rPr>
              <a:t>МУНИЦИПАЛЬНЫЙ РАЙОН</a:t>
            </a:r>
          </a:p>
          <a:p>
            <a:pPr algn="ctr"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</a:rPr>
              <a:t>ЛЕНИНГРАДСКОЙ ОБЛАСТИ</a:t>
            </a:r>
          </a:p>
          <a:p>
            <a:pPr algn="ctr">
              <a:spcBef>
                <a:spcPts val="0"/>
              </a:spcBef>
            </a:pPr>
            <a:r>
              <a:rPr lang="ru-RU" sz="2400" dirty="0">
                <a:solidFill>
                  <a:schemeClr val="tx1"/>
                </a:solidFill>
              </a:rPr>
              <a:t>ДО 2028 ГОДА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48" y="14285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31640" y="30223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211645" y="275271"/>
            <a:ext cx="3863727" cy="638709"/>
          </a:xfrm>
          <a:prstGeom prst="rect">
            <a:avLst/>
          </a:prstGeom>
        </p:spPr>
        <p:txBody>
          <a:bodyPr vert="horz" anchor="b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Z:\2013\186 Админ Рудногорского                 СТС\irkobl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495" y="361316"/>
            <a:ext cx="611982" cy="763218"/>
          </a:xfrm>
          <a:prstGeom prst="rect">
            <a:avLst/>
          </a:prstGeom>
          <a:noFill/>
        </p:spPr>
      </p:pic>
      <p:pic>
        <p:nvPicPr>
          <p:cNvPr id="4" name="Picture 2" descr="ger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23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52989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ПРЕДЛОЖЕНИЕ ПО СТРОИТЕЛЬСТВУ И РЕКОНСТРУКЦИИ </a:t>
            </a:r>
            <a:r>
              <a:rPr lang="ru-RU" sz="2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тепловых </a:t>
            </a: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сетей</a:t>
            </a:r>
            <a:endParaRPr lang="en-US" sz="2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ctr">
              <a:buNone/>
            </a:pPr>
            <a:r>
              <a:rPr lang="ru-RU" sz="1100" b="1" dirty="0" smtClean="0"/>
              <a:t>Реконструкция </a:t>
            </a:r>
            <a:r>
              <a:rPr lang="ru-RU" sz="1100" b="1" dirty="0"/>
              <a:t>тепловых сетей, подлежащих замене в связи с </a:t>
            </a:r>
            <a:r>
              <a:rPr lang="ru-RU" sz="1100" b="1" dirty="0" smtClean="0"/>
              <a:t>исчерпанием</a:t>
            </a:r>
            <a:r>
              <a:rPr lang="en-US" sz="1100" b="1" dirty="0"/>
              <a:t> </a:t>
            </a:r>
            <a:r>
              <a:rPr lang="ru-RU" sz="1100" b="1" dirty="0" smtClean="0"/>
              <a:t>эксплуатационного ресурса</a:t>
            </a:r>
            <a:endParaRPr lang="en-US" sz="1100" b="1" dirty="0" smtClean="0"/>
          </a:p>
          <a:p>
            <a:pPr marL="0" indent="0" algn="ctr">
              <a:buNone/>
            </a:pPr>
            <a:endParaRPr lang="ru-RU" sz="1100" dirty="0"/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ctr">
              <a:buNone/>
            </a:pPr>
            <a:r>
              <a:rPr lang="ru-RU" sz="1000" b="1" dirty="0"/>
              <a:t>Резервирование тепловых сетей смежных районов за счет установки трубопроводных перемычек</a:t>
            </a:r>
            <a:endParaRPr lang="ru-RU" sz="10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2" descr="ge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097752"/>
              </p:ext>
            </p:extLst>
          </p:nvPr>
        </p:nvGraphicFramePr>
        <p:xfrm>
          <a:off x="323529" y="2213369"/>
          <a:ext cx="8064894" cy="914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8388"/>
                <a:gridCol w="2533283"/>
                <a:gridCol w="216720"/>
                <a:gridCol w="1269595"/>
                <a:gridCol w="1578329"/>
                <a:gridCol w="1688579"/>
              </a:tblGrid>
              <a:tr h="3917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участка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Диаметр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Протяженность</a:t>
                      </a:r>
                      <a:r>
                        <a:rPr lang="ru-RU" sz="1000" dirty="0">
                          <a:effectLst/>
                        </a:rPr>
                        <a:t>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2-х тр. </a:t>
                      </a:r>
                      <a:r>
                        <a:rPr lang="ru-RU" sz="1000" dirty="0" err="1" smtClean="0">
                          <a:effectLst/>
                        </a:rPr>
                        <a:t>исч</a:t>
                      </a:r>
                      <a:r>
                        <a:rPr lang="ru-RU" sz="1000" dirty="0">
                          <a:effectLst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Ориентировочная стоимость,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тыс. руб. (с НДС)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305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Для подключения объектов микрорайона Ровное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611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От ТК7 строительство тепловых сетей до земельных участков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 х 150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691680" y="1954108"/>
            <a:ext cx="518457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Реконструкция тепловых сетей в целях подключения новых объектов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109909"/>
              </p:ext>
            </p:extLst>
          </p:nvPr>
        </p:nvGraphicFramePr>
        <p:xfrm>
          <a:off x="395536" y="3284984"/>
          <a:ext cx="7992888" cy="1245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9220"/>
                <a:gridCol w="3069172"/>
                <a:gridCol w="1152128"/>
                <a:gridCol w="1584176"/>
                <a:gridCol w="1728192"/>
              </a:tblGrid>
              <a:tr h="4411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участка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Диаметр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Протяженность,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2-х тр. </a:t>
                      </a:r>
                      <a:r>
                        <a:rPr lang="ru-RU" sz="1000" dirty="0" err="1">
                          <a:effectLst/>
                        </a:rPr>
                        <a:t>и</a:t>
                      </a:r>
                      <a:r>
                        <a:rPr lang="ru-RU" sz="1000" dirty="0" err="1" smtClean="0">
                          <a:effectLst/>
                        </a:rPr>
                        <a:t>сч</a:t>
                      </a:r>
                      <a:r>
                        <a:rPr lang="ru-RU" sz="1000" dirty="0">
                          <a:effectLst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Ориентировочная стоимость,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тыс. руб. (с НДС)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08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Участок теплосети от ТК1 до ТК2 котельной КНИ (ППУ)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2х200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130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 </a:t>
                      </a:r>
                      <a:r>
                        <a:rPr lang="ru-RU" sz="1000" dirty="0" smtClean="0">
                          <a:effectLst/>
                        </a:rPr>
                        <a:t>733</a:t>
                      </a:r>
                      <a:r>
                        <a:rPr lang="en-US" sz="1000" dirty="0" smtClean="0">
                          <a:effectLst/>
                        </a:rPr>
                        <a:t>,</a:t>
                      </a:r>
                      <a:r>
                        <a:rPr lang="ru-RU" sz="1000" dirty="0" smtClean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11.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17830" algn="l"/>
                        </a:tabLst>
                      </a:pPr>
                      <a:r>
                        <a:rPr lang="ru-RU" sz="1000" dirty="0">
                          <a:effectLst/>
                        </a:rPr>
                        <a:t>ЦТП до ТК1 котельная Ровная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2х250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200</a:t>
                      </a:r>
                      <a:r>
                        <a:rPr lang="en-US" sz="1000" dirty="0">
                          <a:effectLst/>
                        </a:rPr>
                        <a:t>-</a:t>
                      </a:r>
                      <a:r>
                        <a:rPr lang="ru-RU" sz="1000" dirty="0">
                          <a:effectLst/>
                        </a:rPr>
                        <a:t>150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152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152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 </a:t>
                      </a:r>
                      <a:r>
                        <a:rPr lang="ru-RU" sz="1000" dirty="0" smtClean="0">
                          <a:effectLst/>
                        </a:rPr>
                        <a:t>154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1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ИТОГО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434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5 </a:t>
                      </a:r>
                      <a:r>
                        <a:rPr lang="ru-RU" sz="1000" dirty="0" smtClean="0">
                          <a:effectLst/>
                        </a:rPr>
                        <a:t>887</a:t>
                      </a:r>
                      <a:r>
                        <a:rPr lang="en-US" sz="1000" dirty="0" smtClean="0">
                          <a:effectLst/>
                        </a:rPr>
                        <a:t>,</a:t>
                      </a:r>
                      <a:r>
                        <a:rPr lang="ru-RU" sz="1000" dirty="0" smtClean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834754"/>
              </p:ext>
            </p:extLst>
          </p:nvPr>
        </p:nvGraphicFramePr>
        <p:xfrm>
          <a:off x="395536" y="4869160"/>
          <a:ext cx="7992887" cy="15121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8709"/>
                <a:gridCol w="3161691"/>
                <a:gridCol w="1080120"/>
                <a:gridCol w="1503308"/>
                <a:gridCol w="1809059"/>
              </a:tblGrid>
              <a:tr h="4609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участка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Диаметр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Протяженность,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в 2-х </a:t>
                      </a:r>
                      <a:r>
                        <a:rPr lang="ru-RU" sz="1000" dirty="0" smtClean="0">
                          <a:effectLst/>
                        </a:rPr>
                        <a:t>тр. </a:t>
                      </a:r>
                      <a:r>
                        <a:rPr lang="ru-RU" sz="1000" dirty="0" err="1" smtClean="0">
                          <a:effectLst/>
                        </a:rPr>
                        <a:t>исч</a:t>
                      </a:r>
                      <a:r>
                        <a:rPr lang="ru-RU" sz="1000" dirty="0">
                          <a:effectLst/>
                        </a:rPr>
                        <a:t>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Ориентировочная стоимость,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тыс. руб. (с НДС)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073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Строительство перемычки от ТК-29 до ТК-14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 х 150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</a:t>
                      </a:r>
                      <a:r>
                        <a:rPr lang="ru-RU" sz="1000">
                          <a:effectLst/>
                        </a:rPr>
                        <a:t> 000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9019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Строительство перемычки от котельной №1 до сетей котельной №2 Ду 200 мм длинной 700 м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 х 200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12 000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536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417830" algn="l"/>
                        </a:tabLst>
                      </a:pPr>
                      <a:r>
                        <a:rPr lang="ru-RU" sz="10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760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13 000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3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50828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Существующие и перспективные топливные балансы</a:t>
            </a:r>
          </a:p>
          <a:p>
            <a:pPr marL="0" indent="0" algn="ctr">
              <a:buNone/>
            </a:pPr>
            <a:endParaRPr lang="ru-RU" sz="2000" cap="all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2000" cap="all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</a:t>
            </a:r>
          </a:p>
          <a:p>
            <a:pPr marL="0" indent="0" algn="ctr">
              <a:buNone/>
            </a:pPr>
            <a:endParaRPr lang="ru-RU" sz="16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ctr">
              <a:buNone/>
            </a:pPr>
            <a:endParaRPr lang="ru-RU" sz="16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ctr">
              <a:buNone/>
            </a:pPr>
            <a:endParaRPr lang="ru-RU" sz="16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ctr">
              <a:buNone/>
            </a:pPr>
            <a:endParaRPr lang="ru-RU" sz="16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ctr">
              <a:buNone/>
            </a:pPr>
            <a:endParaRPr lang="ru-RU" sz="16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460679" y="6093296"/>
            <a:ext cx="33597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- Резерв тепловой мощности нового источника 2 Гкал/ч</a:t>
            </a:r>
          </a:p>
          <a:p>
            <a:pPr algn="r">
              <a:buFontTx/>
              <a:buChar char="-"/>
            </a:pPr>
            <a:r>
              <a:rPr lang="ru-RU" sz="10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Удельный расход топлива на 14% ниже</a:t>
            </a:r>
          </a:p>
          <a:p>
            <a:endParaRPr lang="ru-RU" sz="1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2" descr="ge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229032"/>
              </p:ext>
            </p:extLst>
          </p:nvPr>
        </p:nvGraphicFramePr>
        <p:xfrm>
          <a:off x="214282" y="2000240"/>
          <a:ext cx="8572560" cy="3998953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48322"/>
                <a:gridCol w="1076632"/>
                <a:gridCol w="1315416"/>
                <a:gridCol w="789755"/>
                <a:gridCol w="885100"/>
                <a:gridCol w="885100"/>
                <a:gridCol w="1195603"/>
                <a:gridCol w="1076632"/>
              </a:tblGrid>
              <a:tr h="41387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Наименование котельной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Установленная тепловая мощность,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r>
                        <a:rPr lang="ru-RU" sz="900" dirty="0" smtClean="0">
                          <a:effectLst/>
                        </a:rPr>
                        <a:t>Гкал/ч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Максимальные нормативные потери в ТС,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r>
                        <a:rPr lang="ru-RU" sz="900" dirty="0" smtClean="0">
                          <a:effectLst/>
                        </a:rPr>
                        <a:t>Гкал/ч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Присоединенная нагрузка,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Гкал/час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Выработка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Гкал/год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Удельный расход топлива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кг у.т./ Гкал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</a:tr>
              <a:tr h="3104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Всего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Отопление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ГВС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535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 этап- до 2020 года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48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Котельная №1 (Ровное)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20,62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810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7,4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3,6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</a:rPr>
                        <a:t>28936,78</a:t>
                      </a:r>
                      <a:endParaRPr lang="ru-RU" sz="9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179,98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</a:tr>
              <a:tr h="2348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Котельная №2 (КНИ)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9,06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311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</a:rPr>
                        <a:t>9777,65</a:t>
                      </a:r>
                      <a:endParaRPr lang="ru-RU" sz="9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179,98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</a:tr>
              <a:tr h="1174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29,68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121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10,4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4,6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 smtClean="0">
                          <a:effectLst/>
                        </a:rPr>
                        <a:t>38714,43</a:t>
                      </a:r>
                      <a:endParaRPr lang="en-US" sz="900" dirty="0" smtClean="0">
                        <a:effectLst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179,98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</a:tr>
              <a:tr h="117407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Расчетный период – до 2028 года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266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Вариант 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14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Котельная </a:t>
                      </a:r>
                      <a:r>
                        <a:rPr lang="ru-RU" sz="900" dirty="0" smtClean="0">
                          <a:effectLst/>
                        </a:rPr>
                        <a:t>№</a:t>
                      </a:r>
                      <a:r>
                        <a:rPr lang="en-US" sz="900" dirty="0" smtClean="0">
                          <a:effectLst/>
                        </a:rPr>
                        <a:t>1</a:t>
                      </a:r>
                      <a:r>
                        <a:rPr lang="ru-RU" sz="900" dirty="0" smtClean="0">
                          <a:effectLst/>
                        </a:rPr>
                        <a:t> (Ровное)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 газ</a:t>
                      </a:r>
                      <a:r>
                        <a:rPr lang="en-US" sz="900" dirty="0" err="1">
                          <a:effectLst/>
                        </a:rPr>
                        <a:t>овом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топливе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Вариант А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13</a:t>
                      </a:r>
                      <a:r>
                        <a:rPr lang="en-US" sz="900" dirty="0">
                          <a:effectLst/>
                        </a:rPr>
                        <a:t>,</a:t>
                      </a:r>
                      <a:r>
                        <a:rPr lang="ru-RU" sz="900" dirty="0">
                          <a:effectLst/>
                        </a:rPr>
                        <a:t>14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810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11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469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10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112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357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26668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39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</a:tr>
              <a:tr h="5814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Котельная №2 (КНИ)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на газ</a:t>
                      </a:r>
                      <a:r>
                        <a:rPr lang="en-US" sz="900">
                          <a:effectLst/>
                        </a:rPr>
                        <a:t>овом </a:t>
                      </a:r>
                      <a:r>
                        <a:rPr lang="ru-RU" sz="900">
                          <a:effectLst/>
                        </a:rPr>
                        <a:t>топливе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Вариант 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4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78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311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3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4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0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6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9301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03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</a:tr>
              <a:tr h="2348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ИТОГО</a:t>
                      </a:r>
                      <a:endParaRPr lang="ru-RU" sz="1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Вариант А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17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92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121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469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13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512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957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35969</a:t>
                      </a:r>
                      <a:r>
                        <a:rPr lang="en-US" sz="900" dirty="0">
                          <a:effectLst/>
                        </a:rPr>
                        <a:t>,</a:t>
                      </a:r>
                      <a:r>
                        <a:rPr lang="ru-RU" sz="900" dirty="0" smtClean="0">
                          <a:effectLst/>
                        </a:rPr>
                        <a:t>4</a:t>
                      </a:r>
                      <a:r>
                        <a:rPr lang="en-US" sz="900" dirty="0" smtClean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</a:tr>
              <a:tr h="130730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Вариант Б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14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Котельная №1 (Ровное)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на газ</a:t>
                      </a:r>
                      <a:r>
                        <a:rPr lang="en-US" sz="900" dirty="0" err="1">
                          <a:effectLst/>
                        </a:rPr>
                        <a:t>овом</a:t>
                      </a:r>
                      <a:r>
                        <a:rPr lang="en-US" sz="900" dirty="0">
                          <a:effectLst/>
                        </a:rPr>
                        <a:t> </a:t>
                      </a:r>
                      <a:r>
                        <a:rPr lang="ru-RU" sz="900" dirty="0">
                          <a:effectLst/>
                        </a:rPr>
                        <a:t>топливе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Вариант Б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17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5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121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15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469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13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512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effectLst/>
                        </a:rPr>
                        <a:t>1</a:t>
                      </a:r>
                      <a:r>
                        <a:rPr lang="en-US" sz="900">
                          <a:effectLst/>
                        </a:rPr>
                        <a:t>,</a:t>
                      </a:r>
                      <a:r>
                        <a:rPr lang="ru-RU" sz="900">
                          <a:effectLst/>
                        </a:rPr>
                        <a:t>957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effectLst/>
                        </a:rPr>
                        <a:t>35969.4</a:t>
                      </a:r>
                      <a:r>
                        <a:rPr lang="en-US" sz="900" dirty="0" smtClean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155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5870" marR="5587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54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50828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СУММАРНЫЕ Инвестиции В СТРОИТЕЛЬСТВО И РЕКОНСТРУКЦИЮ СИСТЕМЫ ТЕПЛОСНАБЖЕНИЯ</a:t>
            </a:r>
          </a:p>
          <a:p>
            <a:pPr marL="0" indent="0" algn="ctr">
              <a:buNone/>
            </a:pPr>
            <a:endParaRPr lang="ru-RU" sz="2000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20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285728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" name="Picture 2" descr="ger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44418"/>
              </p:ext>
            </p:extLst>
          </p:nvPr>
        </p:nvGraphicFramePr>
        <p:xfrm>
          <a:off x="290344" y="1988841"/>
          <a:ext cx="8314104" cy="396288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47625"/>
                <a:gridCol w="4642143"/>
                <a:gridCol w="1512168"/>
                <a:gridCol w="1512168"/>
              </a:tblGrid>
              <a:tr h="3281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№ п/п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Наименование  работ/статьи затрат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Стоимость</a:t>
                      </a:r>
                      <a:r>
                        <a:rPr lang="ru-RU" sz="800">
                          <a:effectLst/>
                        </a:rPr>
                        <a:t>, тыс. руб.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Период внедрения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1274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Период до 2020 года, всего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</a:rPr>
                        <a:t>212 817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2181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Реконструкция котельных (перевод на газ), в </a:t>
                      </a:r>
                      <a:r>
                        <a:rPr lang="ru-RU" sz="800" b="1" dirty="0" err="1">
                          <a:effectLst/>
                        </a:rPr>
                        <a:t>т.ч</a:t>
                      </a:r>
                      <a:r>
                        <a:rPr lang="ru-RU" sz="800" b="1" dirty="0">
                          <a:effectLst/>
                        </a:rPr>
                        <a:t>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166 210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2015-2020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259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1.</a:t>
                      </a:r>
                      <a:r>
                        <a:rPr lang="ru-RU" sz="800" dirty="0" smtClean="0">
                          <a:effectLst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Реконструкция </a:t>
                      </a:r>
                      <a:r>
                        <a:rPr lang="ru-RU" sz="800" dirty="0" err="1">
                          <a:effectLst/>
                        </a:rPr>
                        <a:t>мкр</a:t>
                      </a:r>
                      <a:r>
                        <a:rPr lang="ru-RU" sz="800" dirty="0">
                          <a:effectLst/>
                        </a:rPr>
                        <a:t>-на Ровное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(перевод на </a:t>
                      </a:r>
                      <a:r>
                        <a:rPr lang="ru-RU" sz="800" dirty="0" smtClean="0">
                          <a:effectLst/>
                        </a:rPr>
                        <a:t>газ) вариант </a:t>
                      </a:r>
                      <a:r>
                        <a:rPr lang="ru-RU" sz="800" dirty="0">
                          <a:effectLst/>
                        </a:rPr>
                        <a:t>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99 800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2015-2020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1.</a:t>
                      </a:r>
                      <a:r>
                        <a:rPr lang="ru-RU" sz="800" dirty="0" smtClean="0">
                          <a:effectLst/>
                        </a:rPr>
                        <a:t>2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Реконструкция котельной </a:t>
                      </a:r>
                      <a:r>
                        <a:rPr lang="ru-RU" sz="800" dirty="0" err="1">
                          <a:effectLst/>
                        </a:rPr>
                        <a:t>мкр</a:t>
                      </a:r>
                      <a:r>
                        <a:rPr lang="ru-RU" sz="800" dirty="0">
                          <a:effectLst/>
                        </a:rPr>
                        <a:t>-на КНИ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(перевод на </a:t>
                      </a:r>
                      <a:r>
                        <a:rPr lang="ru-RU" sz="800" dirty="0" smtClean="0">
                          <a:effectLst/>
                        </a:rPr>
                        <a:t>газ) вариант </a:t>
                      </a:r>
                      <a:r>
                        <a:rPr lang="ru-RU" sz="800" dirty="0">
                          <a:effectLst/>
                        </a:rPr>
                        <a:t>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41 350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2015-2020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2181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1.</a:t>
                      </a:r>
                      <a:r>
                        <a:rPr lang="ru-RU" sz="800" dirty="0" smtClean="0">
                          <a:effectLst/>
                        </a:rPr>
                        <a:t>3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Автоматизация управления котлами, диспетчеризация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25 060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2015-2020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2920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II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Реконструкция тепловых сетей  в зоне действия центральной котельной, в </a:t>
                      </a:r>
                      <a:r>
                        <a:rPr lang="ru-RU" sz="800" b="1" dirty="0" err="1">
                          <a:effectLst/>
                        </a:rPr>
                        <a:t>т.ч</a:t>
                      </a:r>
                      <a:r>
                        <a:rPr lang="ru-RU" sz="800" b="1" dirty="0">
                          <a:effectLst/>
                        </a:rPr>
                        <a:t>.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effectLst/>
                        </a:rPr>
                        <a:t>21 887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3239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2.</a:t>
                      </a:r>
                      <a:r>
                        <a:rPr lang="ru-RU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1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Реконструкция тепловых сетей для обеспечения перспективных приростов тепловой нагрузки и строительства перемычек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3 000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2014-2020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4380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2.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2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Реконструкция тепловых сетей, подлежащих замене в связи с исчерпанием эксплуатационного ресурса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5 887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2013-2015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3119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effectLst/>
                        </a:rPr>
                        <a:t>2.</a:t>
                      </a:r>
                      <a:r>
                        <a:rPr lang="en-US" sz="800" dirty="0">
                          <a:effectLst/>
                        </a:rPr>
                        <a:t> </a:t>
                      </a:r>
                      <a:r>
                        <a:rPr lang="en-US" sz="800" dirty="0" smtClean="0">
                          <a:effectLst/>
                        </a:rPr>
                        <a:t>3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Резервирование тепловых сетей смежных районов за счет установки трубопроводных перемычек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1</a:t>
                      </a:r>
                      <a:r>
                        <a:rPr lang="en-US" sz="800" dirty="0" smtClean="0">
                          <a:effectLst/>
                        </a:rPr>
                        <a:t>3</a:t>
                      </a:r>
                      <a:r>
                        <a:rPr lang="ru-RU" sz="800" dirty="0" smtClean="0">
                          <a:effectLst/>
                        </a:rPr>
                        <a:t> </a:t>
                      </a:r>
                      <a:r>
                        <a:rPr lang="ru-RU" sz="800" dirty="0">
                          <a:effectLst/>
                        </a:rPr>
                        <a:t>000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2014-2020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2181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III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</a:rPr>
                        <a:t>Перевод ИТП   на закрытый тип ГВС</a:t>
                      </a:r>
                      <a:endParaRPr lang="ru-RU" sz="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effectLst/>
                        </a:rPr>
                        <a:t>20</a:t>
                      </a:r>
                      <a:r>
                        <a:rPr lang="ru-RU" sz="800" b="1" dirty="0" smtClean="0">
                          <a:effectLst/>
                        </a:rPr>
                        <a:t> </a:t>
                      </a:r>
                      <a:r>
                        <a:rPr lang="ru-RU" sz="800" b="1" dirty="0">
                          <a:effectLst/>
                        </a:rPr>
                        <a:t>000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До 2022 г.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3281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IV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Резервный источник тепловой энергии для больничного городка мощностью 0,6 МВт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</a:rPr>
                        <a:t>4 720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2020г.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1274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Расчетный период  до </a:t>
                      </a:r>
                      <a:r>
                        <a:rPr lang="ru-RU" sz="800" b="1" dirty="0" smtClean="0">
                          <a:effectLst/>
                        </a:rPr>
                        <a:t>2028 </a:t>
                      </a:r>
                      <a:r>
                        <a:rPr lang="ru-RU" sz="800" b="1" dirty="0">
                          <a:effectLst/>
                        </a:rPr>
                        <a:t>года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effectLst/>
                        </a:rPr>
                        <a:t>226 950</a:t>
                      </a:r>
                      <a:endParaRPr lang="ru-RU" sz="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2181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Реконструкция тепловых сетей мкр-на Ровное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167 790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</a:t>
                      </a:r>
                      <a:r>
                        <a:rPr lang="en-US" sz="800" dirty="0" smtClean="0">
                          <a:effectLst/>
                        </a:rPr>
                        <a:t>2</a:t>
                      </a:r>
                      <a:r>
                        <a:rPr lang="ru-RU" sz="800" dirty="0" smtClean="0">
                          <a:effectLst/>
                        </a:rPr>
                        <a:t>1-2028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  <a:tr h="2181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II</a:t>
                      </a:r>
                      <a:endParaRPr lang="ru-RU" sz="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Реконструкция тепловых сетей </a:t>
                      </a:r>
                      <a:r>
                        <a:rPr lang="ru-RU" sz="800" b="0" dirty="0" err="1">
                          <a:solidFill>
                            <a:schemeClr val="tx1"/>
                          </a:solidFill>
                          <a:effectLst/>
                        </a:rPr>
                        <a:t>мкр</a:t>
                      </a: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-на КНИ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>
                          <a:solidFill>
                            <a:schemeClr val="tx1"/>
                          </a:solidFill>
                          <a:effectLst/>
                        </a:rPr>
                        <a:t>59 160</a:t>
                      </a:r>
                      <a:endParaRPr lang="ru-RU" sz="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</a:rPr>
                        <a:t>20</a:t>
                      </a:r>
                      <a:r>
                        <a:rPr lang="en-US" sz="800" dirty="0" smtClean="0">
                          <a:effectLst/>
                        </a:rPr>
                        <a:t>2</a:t>
                      </a:r>
                      <a:r>
                        <a:rPr lang="ru-RU" sz="800" dirty="0" smtClean="0">
                          <a:effectLst/>
                        </a:rPr>
                        <a:t>1-2028</a:t>
                      </a:r>
                      <a:endParaRPr lang="ru-RU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063" marR="4806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532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98448"/>
            <a:ext cx="8618160" cy="55595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РЕШЕНИЕ  ОБ ОПРЕДЕЛЕНИИ ЕДИНОЙ ТЕПЛОСНАБЖАЮЩЕЙ ОРГАНИЗАЦИИ</a:t>
            </a:r>
          </a:p>
          <a:p>
            <a:pPr marL="0" indent="0" algn="ctr">
              <a:buNone/>
            </a:pPr>
            <a:endParaRPr lang="ru-RU" sz="2000" cap="all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360000" indent="-171450" algn="just"/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Владение на праве собственности или ином законном основании источниками тепловой энергии с наибольшей совокупной установленной тепловой мощностью в границах зоны деятельности единой теплоснабжающей организации или тепловыми сетями, к которым непосредственно подключены источники тепловой энергии с наибольшей совокупной установленной тепловой мощностью в границах зоны деятельности единой теплоснабжающей организации;</a:t>
            </a:r>
          </a:p>
          <a:p>
            <a:pPr marL="360000" indent="-171450" algn="just"/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Размер уставного капитала должен быть не менее остаточной балансовой стоимости источников тепловой энергии и тепловых сетей, которыми указанная организация владеет на праве собственности или ином законном основании в границах зоны деятельности единой теплоснабжающей организации.</a:t>
            </a:r>
          </a:p>
          <a:p>
            <a:pPr marL="0" indent="0" algn="ctr">
              <a:buNone/>
            </a:pPr>
            <a:endParaRPr lang="ru-RU" sz="1200" cap="all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just"/>
            <a:endParaRPr lang="ru-RU" sz="1200" spc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360000" algn="just"/>
            <a:r>
              <a:rPr lang="ru-RU" sz="1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</a:t>
            </a:r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) заключать и надлежаще исполнять договоры теплоснабжения со всеми обратившимися к ней потребителями тепловой энергии в своей зоне деятельности;</a:t>
            </a:r>
          </a:p>
          <a:p>
            <a:pPr marL="360000" algn="just"/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б) осуществлять мониторинг реализации схемы теплоснабжения и подавать в орган, утвердивший схему теплоснабжения, отчеты о реализации, включая предложения по актуализации схемы теплоснабжения;</a:t>
            </a:r>
          </a:p>
          <a:p>
            <a:pPr marL="360000" algn="just"/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в) надлежащим образом исполнять обязательства перед иными теплоснабжающими и </a:t>
            </a:r>
            <a:r>
              <a:rPr lang="ru-RU" sz="10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теплосетевыми</a:t>
            </a:r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организациями в зоне своей деятельности;</a:t>
            </a:r>
          </a:p>
          <a:p>
            <a:pPr marL="360000" algn="just"/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г) осуществлять контроль режимов потребления тепловой энергии в зоне своей деятельности.</a:t>
            </a:r>
          </a:p>
          <a:p>
            <a:pPr marL="360000" lvl="0" indent="266700" algn="just">
              <a:buNone/>
            </a:pPr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 настоящее время МП </a:t>
            </a:r>
            <a:r>
              <a:rPr lang="ru-RU" sz="1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«ЖКХ </a:t>
            </a:r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МО «Кузнечное» </a:t>
            </a:r>
            <a:r>
              <a:rPr lang="ru-RU" sz="1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отвечает </a:t>
            </a:r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требованиям критериев по определению единой теплоснабжающей организации </a:t>
            </a:r>
            <a:r>
              <a:rPr lang="ru-RU" sz="1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 зоне </a:t>
            </a:r>
            <a:r>
              <a:rPr lang="ru-RU" sz="1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централизованного теплоснабжения </a:t>
            </a:r>
            <a:r>
              <a:rPr lang="ru-RU" sz="1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МО </a:t>
            </a:r>
            <a:r>
              <a:rPr lang="ru-RU" sz="10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Кузнечнинское</a:t>
            </a:r>
            <a:r>
              <a:rPr lang="ru-RU" sz="1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городское поселение.</a:t>
            </a:r>
            <a:endParaRPr lang="ru-RU" sz="1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tx1"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14348" y="2000240"/>
            <a:ext cx="80441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Критериями определения единой теплоснабжающей организации являются:</a:t>
            </a:r>
            <a:endParaRPr lang="ru-RU" sz="1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714752"/>
            <a:ext cx="9216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Единая теплоснабжающая организация при осуществлении своей деятельности обязана</a:t>
            </a:r>
            <a:r>
              <a:rPr lang="ru-RU" sz="14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  <a:endParaRPr lang="ru-RU" sz="1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" name="Picture 2" descr="ge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806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50828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 algn="ctr"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ОСНОВАНИЯ ДЛЯ РАЗРАБОТКИ СХЕМЫ ТЕПЛОСНАБЖЕНИЯ</a:t>
            </a:r>
          </a:p>
          <a:p>
            <a:pPr marL="285750" lvl="0" indent="-285750" algn="just">
              <a:spcBef>
                <a:spcPts val="1200"/>
              </a:spcBef>
              <a:buClrTx/>
              <a:tabLst>
                <a:tab pos="108000" algn="l"/>
              </a:tabLst>
              <a:defRPr/>
            </a:pPr>
            <a:r>
              <a:rPr lang="ru-RU" sz="1500" b="1" cap="all" spc="0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Федеральный </a:t>
            </a:r>
            <a:r>
              <a:rPr lang="ru-RU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закон  Российской Федерации от 27.07.2010 № 190-ФЗ  «О ТЕПЛОСНАБЖЕНИИ»</a:t>
            </a:r>
          </a:p>
          <a:p>
            <a:pPr marL="285750" lvl="0" indent="-285750" algn="just">
              <a:spcBef>
                <a:spcPts val="0"/>
              </a:spcBef>
              <a:buClrTx/>
              <a:tabLst>
                <a:tab pos="108000" algn="l"/>
              </a:tabLst>
              <a:defRPr/>
            </a:pPr>
            <a:endParaRPr lang="ru-RU" sz="1500" b="1" cap="all" spc="0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285750" lvl="0" indent="-285750" algn="just">
              <a:spcBef>
                <a:spcPts val="0"/>
              </a:spcBef>
              <a:buClrTx/>
              <a:tabLst>
                <a:tab pos="108000" algn="l"/>
              </a:tabLst>
              <a:defRPr/>
            </a:pPr>
            <a:r>
              <a:rPr lang="ru-RU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Постановление Правительства Российской Федерации</a:t>
            </a:r>
            <a:r>
              <a:rPr lang="en-US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</a:t>
            </a:r>
            <a:r>
              <a:rPr lang="ru-RU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от 22 февраля 2012 г. № 154</a:t>
            </a:r>
            <a:r>
              <a:rPr lang="en-US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</a:t>
            </a:r>
            <a:r>
              <a:rPr lang="ru-RU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«О требованиях к схемам теплоснабжения, порядку их разработки и утверждения»</a:t>
            </a:r>
          </a:p>
          <a:p>
            <a:pPr marL="285750" lvl="0" indent="-285750" algn="just">
              <a:spcBef>
                <a:spcPts val="0"/>
              </a:spcBef>
              <a:buClrTx/>
              <a:tabLst>
                <a:tab pos="108000" algn="l"/>
              </a:tabLst>
              <a:defRPr/>
            </a:pPr>
            <a:endParaRPr lang="ru-RU" sz="1500" b="1" cap="all" spc="0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285750" lvl="0" indent="-285750" algn="just">
              <a:spcBef>
                <a:spcPts val="0"/>
              </a:spcBef>
              <a:buClrTx/>
              <a:tabLst>
                <a:tab pos="108000" algn="l"/>
              </a:tabLst>
              <a:defRPr/>
            </a:pPr>
            <a:r>
              <a:rPr lang="ru-RU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РД-10-ВЭП «Методические основы разработки схем теплоснабжения поселений и промышленных узлов РФ»</a:t>
            </a:r>
          </a:p>
          <a:p>
            <a:pPr marL="285750" lvl="0" indent="-285750" algn="just">
              <a:spcBef>
                <a:spcPts val="0"/>
              </a:spcBef>
              <a:buClrTx/>
              <a:tabLst>
                <a:tab pos="108000" algn="l"/>
              </a:tabLst>
              <a:defRPr/>
            </a:pPr>
            <a:endParaRPr lang="ru-RU" sz="1500" b="1" cap="all" spc="0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285750" lvl="0" indent="-285750" algn="just">
              <a:spcBef>
                <a:spcPts val="0"/>
              </a:spcBef>
              <a:buClrTx/>
              <a:tabLst>
                <a:tab pos="108000" algn="l"/>
              </a:tabLst>
              <a:defRPr/>
            </a:pPr>
            <a:r>
              <a:rPr lang="ru-RU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Федеральный закон Российской Федерации от 17.12.2011 №416-ФЗ «О водоснабжении о водоотведении»</a:t>
            </a:r>
          </a:p>
          <a:p>
            <a:pPr marL="285750" lvl="0" indent="-285750" algn="just">
              <a:spcBef>
                <a:spcPts val="0"/>
              </a:spcBef>
              <a:buClrTx/>
              <a:tabLst>
                <a:tab pos="108000" algn="l"/>
              </a:tabLst>
              <a:defRPr/>
            </a:pPr>
            <a:endParaRPr lang="ru-RU" sz="1500" b="1" cap="all" spc="0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285750" lvl="0" indent="-285750" algn="just">
              <a:spcBef>
                <a:spcPts val="0"/>
              </a:spcBef>
              <a:buClrTx/>
              <a:tabLst>
                <a:tab pos="108000" algn="l"/>
              </a:tabLst>
              <a:defRPr/>
            </a:pPr>
            <a:r>
              <a:rPr lang="ru-RU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Методические рекомендации по разработке схем теплоснабжения, утвержденные Минэнерго России и </a:t>
            </a:r>
            <a:r>
              <a:rPr lang="ru-RU" sz="1500" b="1" cap="all" spc="0" dirty="0" err="1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Минрегион</a:t>
            </a:r>
            <a:r>
              <a:rPr lang="ru-RU" sz="1500" b="1" cap="all" dirty="0" err="1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ом</a:t>
            </a:r>
            <a:r>
              <a:rPr lang="ru-RU" sz="1500" b="1" cap="all" spc="0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</a:t>
            </a:r>
            <a:r>
              <a:rPr lang="ru-RU" sz="1500" b="1" cap="all" spc="0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России.</a:t>
            </a:r>
          </a:p>
          <a:p>
            <a:pPr marL="0" indent="0" algn="ctr">
              <a:buNone/>
            </a:pP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3758" y="273589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23753" y="3005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2" descr="ge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09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5298904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ОСНОВНЫЕ ЭТАПЫ ВЫПОЛЕННОЙ РАБОТЫ</a:t>
            </a:r>
          </a:p>
          <a:p>
            <a:pPr marL="0" indent="0" algn="ctr">
              <a:buNone/>
            </a:pPr>
            <a:endParaRPr lang="ru-RU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lvl="0" indent="0">
              <a:spcAft>
                <a:spcPts val="600"/>
              </a:spcAft>
              <a:buClrTx/>
              <a:buNone/>
            </a:pP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1. Сбор исходной информации по тепловым сетям, источникам тепловой энергии, перспективному развитию поселения и т.д.;</a:t>
            </a:r>
            <a:b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endParaRPr lang="ru-RU" sz="2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2. Разработка электронной модели системы теплоснабжения поселения в программно-расчетном комплексе </a:t>
            </a:r>
            <a:r>
              <a:rPr lang="en-US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Zulu Thermo</a:t>
            </a: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7.0;</a:t>
            </a:r>
            <a:b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endParaRPr lang="ru-RU" sz="2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3. Анализ существующего состояния работы системы теплоснабжения;</a:t>
            </a:r>
            <a:b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endParaRPr lang="ru-RU" sz="2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4. Анализ перспективного развития поселения и определение тепловых нагрузок;</a:t>
            </a:r>
            <a:b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endParaRPr lang="ru-RU" sz="2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5. Разработка вариантов развития поселения, согласование вариантов;</a:t>
            </a:r>
            <a:b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endParaRPr lang="ru-RU" sz="2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6. Анализ вариантов развития и выбор оптимального;</a:t>
            </a:r>
            <a:b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endParaRPr lang="ru-RU" sz="2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7. Разработка комплексной программы развития системы теплоснабжения с определением объёмов и стоимости работ;</a:t>
            </a:r>
            <a:b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endParaRPr lang="ru-RU" sz="2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8. Согласование и </a:t>
            </a:r>
            <a:r>
              <a:rPr lang="ru-RU" sz="24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утверждение </a:t>
            </a:r>
            <a:r>
              <a:rPr lang="ru-RU" sz="24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отчетных документов.</a:t>
            </a:r>
          </a:p>
          <a:p>
            <a:pPr marL="0" indent="0" algn="ctr">
              <a:buNone/>
            </a:pP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2" descr="ge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029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72" y="1552700"/>
            <a:ext cx="5544616" cy="4828628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508288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МО </a:t>
            </a:r>
            <a:r>
              <a:rPr lang="ru-RU" sz="2000" b="1" dirty="0" smtClean="0"/>
              <a:t>КУЗНЕЧНИНСКОЕ ГОРОДСКОЕ ПОСЕЛЕНИЕ</a:t>
            </a:r>
            <a:endParaRPr lang="ru-RU" sz="2000" b="1" dirty="0" smtClean="0"/>
          </a:p>
          <a:p>
            <a:pPr marL="0" indent="0" algn="r">
              <a:buNone/>
            </a:pPr>
            <a:r>
              <a:rPr lang="ru-RU" spc="0" dirty="0" smtClean="0">
                <a:ln w="1841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                                                              </a:t>
            </a: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Численность населения  </a:t>
            </a: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4446 человек</a:t>
            </a:r>
            <a:endParaRPr lang="ru-RU" sz="15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5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ПЛОЩАДЬ </a:t>
            </a: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3391 га</a:t>
            </a:r>
            <a:endParaRPr lang="ru-RU" sz="15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5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Эксплуатирующая компания – </a:t>
            </a:r>
          </a:p>
          <a:p>
            <a:pPr marL="0" indent="0" algn="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МП </a:t>
            </a: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ЖКХ МО «КУЗНЕЧНОЕ» </a:t>
            </a:r>
            <a:endParaRPr lang="ru-RU" sz="15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2" descr="ger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116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52989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ОБЩАЯ ХАРАКТЕРИСТИКА СИСТЕМЫ ТЕПЛОСНАБЖЕНИЯ</a:t>
            </a:r>
          </a:p>
          <a:p>
            <a:pPr marL="0" indent="0" algn="ctr">
              <a:buNone/>
            </a:pPr>
            <a:endParaRPr lang="ru-RU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2" descr="ge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578883"/>
              </p:ext>
            </p:extLst>
          </p:nvPr>
        </p:nvGraphicFramePr>
        <p:xfrm>
          <a:off x="1112423" y="1916836"/>
          <a:ext cx="6555920" cy="374441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{B301B821-A1FF-4177-AEE7-76D212191A09}</a:tableStyleId>
              </a:tblPr>
              <a:tblGrid>
                <a:gridCol w="2408653"/>
                <a:gridCol w="942112"/>
                <a:gridCol w="1709416"/>
                <a:gridCol w="1495739"/>
              </a:tblGrid>
              <a:tr h="404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Наименование показателей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котельная №1  мкр-на Ровное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котельная №2  мкр-на КНИ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4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Установленная мощность котельной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Гкал/час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20,62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9,06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4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Располагаемая мощность, нетто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Гкал/час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14,06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8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4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Присоединенная тепловая нагрузка в </a:t>
                      </a:r>
                      <a:r>
                        <a:rPr lang="ru-RU" sz="1000" b="1" dirty="0" err="1">
                          <a:effectLst/>
                        </a:rPr>
                        <a:t>т.ч</a:t>
                      </a:r>
                      <a:r>
                        <a:rPr lang="ru-RU" sz="1000" b="1" dirty="0">
                          <a:effectLst/>
                        </a:rPr>
                        <a:t>.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Гкал/час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8</a:t>
                      </a:r>
                      <a:r>
                        <a:rPr lang="en-US" sz="1000" b="1" dirty="0" smtClean="0">
                          <a:effectLst/>
                        </a:rPr>
                        <a:t>,</a:t>
                      </a:r>
                      <a:r>
                        <a:rPr lang="ru-RU" sz="1000" b="1" dirty="0" smtClean="0">
                          <a:effectLst/>
                        </a:rPr>
                        <a:t>265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3</a:t>
                      </a:r>
                      <a:r>
                        <a:rPr lang="en-US" sz="1000" b="1" dirty="0" smtClean="0">
                          <a:effectLst/>
                        </a:rPr>
                        <a:t>,</a:t>
                      </a:r>
                      <a:r>
                        <a:rPr lang="ru-RU" sz="1000" b="1" dirty="0" smtClean="0">
                          <a:effectLst/>
                        </a:rPr>
                        <a:t>018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4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отопление, вентиляция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Гкал/час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6</a:t>
                      </a:r>
                      <a:r>
                        <a:rPr lang="en-US" sz="1000" b="1" dirty="0" smtClean="0">
                          <a:effectLst/>
                        </a:rPr>
                        <a:t>,</a:t>
                      </a:r>
                      <a:r>
                        <a:rPr lang="ru-RU" sz="1000" b="1" dirty="0" smtClean="0">
                          <a:effectLst/>
                        </a:rPr>
                        <a:t>337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2</a:t>
                      </a:r>
                      <a:r>
                        <a:rPr lang="en-US" sz="1000" b="1" dirty="0" smtClean="0">
                          <a:effectLst/>
                        </a:rPr>
                        <a:t>,</a:t>
                      </a:r>
                      <a:r>
                        <a:rPr lang="ru-RU" sz="1000" b="1" dirty="0" smtClean="0">
                          <a:effectLst/>
                        </a:rPr>
                        <a:t>423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4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ГВС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Гкал/час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1</a:t>
                      </a:r>
                      <a:r>
                        <a:rPr lang="en-US" sz="1000" b="1" dirty="0" smtClean="0">
                          <a:effectLst/>
                        </a:rPr>
                        <a:t>,</a:t>
                      </a:r>
                      <a:r>
                        <a:rPr lang="ru-RU" sz="1000" b="1" dirty="0" smtClean="0">
                          <a:effectLst/>
                        </a:rPr>
                        <a:t>118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2</a:t>
                      </a:r>
                      <a:r>
                        <a:rPr lang="en-US" sz="1000" b="1" dirty="0" smtClean="0">
                          <a:effectLst/>
                        </a:rPr>
                        <a:t>,</a:t>
                      </a:r>
                      <a:r>
                        <a:rPr lang="ru-RU" sz="1000" b="1" dirty="0" smtClean="0">
                          <a:effectLst/>
                        </a:rPr>
                        <a:t>707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4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потери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Гкал/час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0</a:t>
                      </a:r>
                      <a:r>
                        <a:rPr lang="en-US" sz="1000" b="1" dirty="0" smtClean="0">
                          <a:effectLst/>
                        </a:rPr>
                        <a:t>,</a:t>
                      </a:r>
                      <a:r>
                        <a:rPr lang="ru-RU" sz="1000" b="1" dirty="0" smtClean="0">
                          <a:effectLst/>
                        </a:rPr>
                        <a:t>810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effectLst/>
                        </a:rPr>
                        <a:t>0</a:t>
                      </a:r>
                      <a:r>
                        <a:rPr lang="en-US" sz="1000" b="1" dirty="0" smtClean="0">
                          <a:effectLst/>
                        </a:rPr>
                        <a:t>,</a:t>
                      </a:r>
                      <a:r>
                        <a:rPr lang="ru-RU" sz="1000" b="1" dirty="0" smtClean="0">
                          <a:effectLst/>
                        </a:rPr>
                        <a:t>311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442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Резерв (+)/дефицит (-) тепловой мощности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Гкал/час</a:t>
                      </a:r>
                      <a:endParaRPr lang="ru-RU" sz="1000" b="1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5,795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4,982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09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Доля резерва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%</a:t>
                      </a:r>
                      <a:endParaRPr lang="ru-RU" sz="10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</a:rPr>
                        <a:t>41,2</a:t>
                      </a:r>
                      <a:endParaRPr lang="ru-RU" sz="10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62,3</a:t>
                      </a:r>
                      <a:endParaRPr lang="ru-RU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40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52989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КОТЕЛЬНАЯ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№1 микрорайона Ровное</a:t>
            </a:r>
            <a:endParaRPr lang="ru-RU" sz="20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 algn="ct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                                                                </a:t>
            </a:r>
          </a:p>
          <a:p>
            <a:pPr marL="0" indent="0" algn="ctr">
              <a:buNone/>
            </a:pPr>
            <a:endParaRPr lang="ru-RU" sz="15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4665663" indent="0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Котельное оборудование:                                                    </a:t>
            </a:r>
          </a:p>
          <a:p>
            <a:pPr marL="5111750" indent="0">
              <a:buNone/>
            </a:pPr>
            <a:r>
              <a:rPr lang="ru-RU" sz="1500" b="1" cap="all" dirty="0" err="1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ДКВр</a:t>
            </a: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6,5/13 </a:t>
            </a:r>
          </a:p>
          <a:p>
            <a:pPr marL="5111750" indent="0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КЕ 6,5/14</a:t>
            </a:r>
          </a:p>
          <a:p>
            <a:pPr marL="5111750" indent="0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ДЕ 10/14</a:t>
            </a:r>
          </a:p>
          <a:p>
            <a:pPr marL="5111750" indent="0">
              <a:buNone/>
            </a:pPr>
            <a:r>
              <a:rPr lang="ru-RU" sz="1500" b="1" cap="all" dirty="0" err="1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ДКВр</a:t>
            </a: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</a:t>
            </a: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10/13</a:t>
            </a:r>
            <a:endParaRPr lang="ru-RU" sz="15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ct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			Топливо: мазут</a:t>
            </a:r>
          </a:p>
          <a:p>
            <a:pPr marL="0" indent="0" algn="ct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			 </a:t>
            </a: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Сетевой </a:t>
            </a: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Насосы</a:t>
            </a: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:  </a:t>
            </a:r>
          </a:p>
          <a:p>
            <a:pPr marL="5018088" indent="0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Д 320/50                                                             Д 315/70 – 2шт.            </a:t>
            </a:r>
          </a:p>
          <a:p>
            <a:pPr marL="0" indent="0" algn="ct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                                                                  </a:t>
            </a:r>
            <a:r>
              <a:rPr lang="ru-RU" sz="1500" b="1" cap="all" dirty="0" err="1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Химводоподготовка</a:t>
            </a: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- Фильтры натрий-</a:t>
            </a:r>
            <a:r>
              <a:rPr lang="ru-RU" sz="1500" b="1" cap="all" dirty="0" err="1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катионитные</a:t>
            </a:r>
            <a:endParaRPr lang="ru-RU" sz="15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-108520" y="1199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Picture 2" descr="ge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P1000040_resiz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53548"/>
            <a:ext cx="3935737" cy="29472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970" y="1260889"/>
            <a:ext cx="8595360" cy="52989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КОТЕЛЬНАЯ №2 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микрорайона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КНИ</a:t>
            </a:r>
          </a:p>
          <a:p>
            <a:pPr marL="0" indent="0" algn="ct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                                                                </a:t>
            </a:r>
          </a:p>
          <a:p>
            <a:pPr marL="0" indent="0" algn="ctr">
              <a:buNone/>
            </a:pPr>
            <a:endParaRPr lang="ru-RU" sz="15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ct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                                                                Котельное оборудование:</a:t>
            </a:r>
          </a:p>
          <a:p>
            <a:pPr marL="4935538" indent="0">
              <a:buNone/>
            </a:pPr>
            <a:r>
              <a:rPr lang="ru-RU" sz="1500" b="1" cap="all" dirty="0" err="1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ДКВр</a:t>
            </a: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6,5/13</a:t>
            </a:r>
          </a:p>
          <a:p>
            <a:pPr marL="4935538" indent="0">
              <a:buNone/>
            </a:pPr>
            <a:r>
              <a:rPr lang="ru-RU" sz="1500" b="1" cap="all" dirty="0" err="1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ДКВр</a:t>
            </a: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4/13 – 2 шт.</a:t>
            </a:r>
          </a:p>
          <a:p>
            <a:pPr marL="4935538" indent="0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Е 1/9М – 2 шт.</a:t>
            </a:r>
          </a:p>
          <a:p>
            <a:pPr marL="0" indent="0" algn="ct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		     Топливо: мазут</a:t>
            </a:r>
          </a:p>
          <a:p>
            <a:pPr marL="0" indent="0" algn="ct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                              </a:t>
            </a: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Насосы:  </a:t>
            </a:r>
          </a:p>
          <a:p>
            <a:pPr marL="4935538" indent="0">
              <a:buNone/>
            </a:pP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Д 200/36 </a:t>
            </a:r>
            <a:endParaRPr lang="ru-RU" sz="15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4935538" indent="0">
              <a:buNone/>
            </a:pPr>
            <a:r>
              <a:rPr lang="ru-RU" sz="15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Д 320/50 – </a:t>
            </a: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2 шт.            </a:t>
            </a:r>
          </a:p>
          <a:p>
            <a:pPr marL="0" indent="0" algn="ctr">
              <a:buNone/>
            </a:pP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                                                                  </a:t>
            </a:r>
            <a:r>
              <a:rPr lang="ru-RU" sz="1500" b="1" cap="all" dirty="0" err="1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Химводоподготовка</a:t>
            </a:r>
            <a:r>
              <a:rPr lang="ru-RU" sz="15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- Есть                           </a:t>
            </a:r>
            <a:endParaRPr lang="ru-RU" sz="15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331639" y="366957"/>
            <a:ext cx="28800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</a:p>
          <a:p>
            <a:pPr algn="ctr"/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Picture 2" descr="ger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P1000131_resiz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02" y="1849048"/>
            <a:ext cx="4203998" cy="3159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925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08" y="1810563"/>
            <a:ext cx="5999756" cy="323687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68760"/>
            <a:ext cx="8595360" cy="5328592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ЭЛЕКТРОННАЯ МОДЕЛЬ </a:t>
            </a:r>
            <a:r>
              <a:rPr lang="en-US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ZULU THERMO 7</a:t>
            </a:r>
            <a:r>
              <a:rPr lang="ru-RU" sz="4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.0</a:t>
            </a:r>
          </a:p>
          <a:p>
            <a:pPr marL="0" indent="0" algn="ctr">
              <a:buNone/>
            </a:pPr>
            <a:endParaRPr lang="ru-RU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0" indent="0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Выполнение </a:t>
            </a:r>
            <a:r>
              <a:rPr lang="ru-RU" sz="3200" b="1" cap="all" dirty="0" err="1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теплогидравлических</a:t>
            </a: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</a:t>
            </a:r>
          </a:p>
          <a:p>
            <a:pPr marL="0" indent="3940175" algn="r">
              <a:buNone/>
              <a:tabLst>
                <a:tab pos="420846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 расчетов тепловой сети;</a:t>
            </a:r>
            <a:b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/>
            </a:r>
            <a:b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2. Анализ работы тепловой сети </a:t>
            </a: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при подключении</a:t>
            </a: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или отключении потребителей;</a:t>
            </a:r>
            <a:b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/>
            </a:r>
            <a:b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3. Выбор оптимальных диаметров</a:t>
            </a: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трубопроводов тепловой сети;</a:t>
            </a:r>
            <a:b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/>
            </a:r>
            <a:b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</a:b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4. Решение коммутационных задач:</a:t>
            </a: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расчет аварийных</a:t>
            </a: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режимов работы тепловой сети,</a:t>
            </a: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анализ отключений, переключений, </a:t>
            </a: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поиск ближайшей </a:t>
            </a:r>
            <a:r>
              <a:rPr lang="ru-RU" sz="32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запорной</a:t>
            </a:r>
            <a:r>
              <a:rPr lang="en-US" sz="32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 </a:t>
            </a:r>
            <a:r>
              <a:rPr lang="ru-RU" sz="32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арматуры</a:t>
            </a: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, </a:t>
            </a: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отключающей участок от источников или </a:t>
            </a: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полностью изолирующей участок;</a:t>
            </a:r>
          </a:p>
          <a:p>
            <a:pPr marL="0" indent="3940175" algn="r">
              <a:buNone/>
              <a:tabLst>
                <a:tab pos="4303713" algn="l"/>
              </a:tabLst>
            </a:pPr>
            <a:endParaRPr lang="ru-RU" sz="32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3940175" algn="r">
              <a:buNone/>
              <a:tabLst>
                <a:tab pos="4303713" algn="l"/>
              </a:tabLst>
            </a:pPr>
            <a:r>
              <a:rPr lang="ru-RU" sz="32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5. Построение пьезометрических графиков</a:t>
            </a:r>
          </a:p>
          <a:p>
            <a:pPr marL="0" indent="0" algn="r">
              <a:buNone/>
            </a:pPr>
            <a:endParaRPr lang="ru-RU" sz="24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r">
              <a:buNone/>
            </a:pPr>
            <a:endParaRPr lang="ru-RU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2" descr="ger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93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" y="1298448"/>
            <a:ext cx="8595360" cy="529890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ПРЕДЛОЖЕНИЕ ПО СТРОИТЕЛЬСТВУ И РЕКОНСТРУКЦИИ ИСТОЧНИКОВ ТЕПЛОСНАБЖЕНИЯ</a:t>
            </a:r>
          </a:p>
          <a:p>
            <a:pPr marL="0" indent="0" algn="ctr">
              <a:buNone/>
            </a:pPr>
            <a:r>
              <a:rPr lang="ru-RU" sz="16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Существующие </a:t>
            </a:r>
            <a:r>
              <a:rPr lang="ru-RU" sz="1600" b="1" cap="all" dirty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котельные предлагается </a:t>
            </a:r>
            <a:r>
              <a:rPr lang="ru-RU" sz="16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Реконструировать</a:t>
            </a: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14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endParaRPr lang="ru-RU" sz="8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Franklin Gothic Medium"/>
            </a:endParaRPr>
          </a:p>
          <a:p>
            <a:pPr marL="0" indent="0" algn="r">
              <a:buNone/>
            </a:pPr>
            <a:r>
              <a:rPr lang="ru-RU" sz="12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-Стоимость тепла, вырабатываемого Газовой котельной ниже, чем от мазутной</a:t>
            </a:r>
          </a:p>
          <a:p>
            <a:pPr marL="0" indent="0" algn="r">
              <a:buNone/>
            </a:pPr>
            <a:r>
              <a:rPr lang="ru-RU" sz="12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- Внедрение современного  оборудования Повышает надежность эксплуатации</a:t>
            </a:r>
          </a:p>
          <a:p>
            <a:pPr marL="171450" indent="-171450" algn="r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Внедрение энергосберегающего  Оборудования снижает себестоимость тепла</a:t>
            </a:r>
          </a:p>
          <a:p>
            <a:pPr marL="171450" indent="-171450" algn="r">
              <a:buFontTx/>
              <a:buChar char="-"/>
            </a:pPr>
            <a:r>
              <a:rPr lang="ru-RU" sz="12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Franklin Gothic Medium"/>
              </a:rPr>
              <a:t>Применение газовых котлов значительно уменьшает выбросы загрязняющих веществ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273591"/>
            <a:ext cx="3863727" cy="638709"/>
          </a:xfrm>
        </p:spPr>
        <p:txBody>
          <a:bodyPr>
            <a:normAutofit/>
          </a:bodyPr>
          <a:lstStyle/>
          <a:p>
            <a:pPr lvl="0" algn="ctr">
              <a:defRPr/>
            </a:pP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ООО «ОБЪЕДИНЕНИЕ  </a:t>
            </a:r>
            <a:b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ЭНЕРГОМЕНЕДЖМЕНТА»</a:t>
            </a:r>
            <a:endParaRPr lang="ru-RU" sz="1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5" y="116632"/>
            <a:ext cx="109773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331639" y="366957"/>
            <a:ext cx="28800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 КУЗНЕЧНИНСКОЕ ГОРОДСКОЕ ПОСЕЛЕНИЕ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Picture 2" descr="ger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1" y="229799"/>
            <a:ext cx="893242" cy="1085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542965"/>
              </p:ext>
            </p:extLst>
          </p:nvPr>
        </p:nvGraphicFramePr>
        <p:xfrm>
          <a:off x="274320" y="2348880"/>
          <a:ext cx="8762176" cy="3020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7175"/>
                <a:gridCol w="999977"/>
                <a:gridCol w="1091697"/>
                <a:gridCol w="805430"/>
                <a:gridCol w="667175"/>
                <a:gridCol w="1163002"/>
                <a:gridCol w="1391014"/>
                <a:gridCol w="1256626"/>
                <a:gridCol w="720080"/>
              </a:tblGrid>
              <a:tr h="65924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№ п/п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Эксплуатационный участок и адрес объекта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Установленная мощность фактическая (Гкал)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Подключенная нагрузка (Гкал/ч)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Установленная мощность новой котельной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Стоимость строительства/реконструкции, млн. руб.</a:t>
                      </a:r>
                      <a:endParaRPr lang="ru-RU" sz="12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Котельные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Газификация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8416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Гкал/ч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МВт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Удельная стоимость строительства</a:t>
                      </a:r>
                      <a:r>
                        <a:rPr lang="ru-RU" sz="1100" dirty="0" smtClean="0">
                          <a:effectLst/>
                        </a:rPr>
                        <a:t>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реконструкции</a:t>
                      </a:r>
                      <a:r>
                        <a:rPr lang="ru-RU" sz="1100" dirty="0">
                          <a:effectLst/>
                        </a:rPr>
                        <a:t>,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млн. руб./1МВт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Стоимость строительства</a:t>
                      </a:r>
                      <a:r>
                        <a:rPr lang="ru-RU" sz="1100" dirty="0" smtClean="0">
                          <a:effectLst/>
                        </a:rPr>
                        <a:t>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реконструкции</a:t>
                      </a:r>
                      <a:r>
                        <a:rPr lang="ru-RU" sz="1100" dirty="0">
                          <a:effectLst/>
                        </a:rPr>
                        <a:t>, </a:t>
                      </a:r>
                      <a:br>
                        <a:rPr lang="ru-RU" sz="1100" dirty="0">
                          <a:effectLst/>
                        </a:rPr>
                      </a:br>
                      <a:r>
                        <a:rPr lang="ru-RU" sz="1100" dirty="0">
                          <a:effectLst/>
                        </a:rPr>
                        <a:t>млн. руб.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8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МО</a:t>
                      </a:r>
                      <a:r>
                        <a:rPr lang="ru-RU" sz="1100" baseline="0" dirty="0" smtClean="0">
                          <a:effectLst/>
                        </a:rPr>
                        <a:t> </a:t>
                      </a:r>
                      <a:r>
                        <a:rPr lang="ru-RU" sz="1100" baseline="0" dirty="0" err="1" smtClean="0">
                          <a:effectLst/>
                        </a:rPr>
                        <a:t>Кузнечнинское</a:t>
                      </a:r>
                      <a:r>
                        <a:rPr lang="ru-RU" sz="1100" baseline="0" dirty="0" smtClean="0">
                          <a:effectLst/>
                        </a:rPr>
                        <a:t> ГП</a:t>
                      </a:r>
                      <a:r>
                        <a:rPr lang="ru-RU" sz="1100" dirty="0" smtClean="0">
                          <a:effectLst/>
                        </a:rPr>
                        <a:t>,  </a:t>
                      </a:r>
                      <a:r>
                        <a:rPr lang="ru-RU" sz="1100" dirty="0" err="1" smtClean="0">
                          <a:effectLst/>
                        </a:rPr>
                        <a:t>мкр</a:t>
                      </a:r>
                      <a:r>
                        <a:rPr lang="ru-RU" sz="1100" dirty="0" smtClean="0">
                          <a:effectLst/>
                        </a:rPr>
                        <a:t>-н Ровное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20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62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11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13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14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15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28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6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53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99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80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2015 Газпром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521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МО </a:t>
                      </a:r>
                      <a:r>
                        <a:rPr lang="ru-RU" sz="1100" dirty="0" err="1" smtClean="0">
                          <a:effectLst/>
                        </a:rPr>
                        <a:t>Кузнечнинское</a:t>
                      </a:r>
                      <a:r>
                        <a:rPr lang="ru-RU" sz="1100" dirty="0" smtClean="0">
                          <a:effectLst/>
                        </a:rPr>
                        <a:t> ГП,  </a:t>
                      </a:r>
                      <a:r>
                        <a:rPr lang="ru-RU" sz="1100" dirty="0" err="1">
                          <a:effectLst/>
                        </a:rPr>
                        <a:t>мкр</a:t>
                      </a:r>
                      <a:r>
                        <a:rPr lang="ru-RU" sz="1100" dirty="0">
                          <a:effectLst/>
                        </a:rPr>
                        <a:t>-н КНИ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9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06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4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00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4.78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5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56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7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44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41</a:t>
                      </a:r>
                      <a:r>
                        <a:rPr lang="en-US" sz="1100" dirty="0" smtClean="0">
                          <a:effectLst/>
                        </a:rPr>
                        <a:t>,</a:t>
                      </a:r>
                      <a:r>
                        <a:rPr lang="ru-RU" sz="1100" dirty="0" smtClean="0">
                          <a:effectLst/>
                        </a:rPr>
                        <a:t>35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2015 Газпром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90984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653</TotalTime>
  <Words>1346</Words>
  <Application>Microsoft Office PowerPoint</Application>
  <PresentationFormat>Экран (4:3)</PresentationFormat>
  <Paragraphs>444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ПРЕЗЕНТАЦИЯ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  <vt:lpstr>ООО «ОБЪЕДИНЕНИЕ   ЭНЕРГОМЕНЕДЖМЕНТА»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</dc:title>
  <dc:creator>user</dc:creator>
  <cp:lastModifiedBy>user</cp:lastModifiedBy>
  <cp:revision>80</cp:revision>
  <dcterms:created xsi:type="dcterms:W3CDTF">2013-07-02T12:46:10Z</dcterms:created>
  <dcterms:modified xsi:type="dcterms:W3CDTF">2014-01-31T13:20:38Z</dcterms:modified>
</cp:coreProperties>
</file>