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95" r:id="rId2"/>
    <p:sldId id="293" r:id="rId3"/>
    <p:sldId id="348" r:id="rId4"/>
    <p:sldId id="349" r:id="rId5"/>
    <p:sldId id="350" r:id="rId6"/>
    <p:sldId id="351" r:id="rId7"/>
    <p:sldId id="352" r:id="rId8"/>
    <p:sldId id="353" r:id="rId9"/>
    <p:sldId id="358" r:id="rId10"/>
    <p:sldId id="354" r:id="rId11"/>
    <p:sldId id="357" r:id="rId12"/>
    <p:sldId id="355" r:id="rId13"/>
    <p:sldId id="356" r:id="rId14"/>
    <p:sldId id="307" r:id="rId15"/>
  </p:sldIdLst>
  <p:sldSz cx="15119350" cy="84963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BA"/>
    <a:srgbClr val="0F4C81"/>
    <a:srgbClr val="FF61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-930" y="-396"/>
      </p:cViewPr>
      <p:guideLst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717DA-4F9D-49C4-B957-6C6584EFEEB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1125" y="746125"/>
            <a:ext cx="66357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CCB03-8ABB-4B3D-B5E1-4B0A5053B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309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" y="749300"/>
            <a:ext cx="6635750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240" y="4724959"/>
            <a:ext cx="5485523" cy="44739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66" tIns="44933" rIns="89866" bIns="44933"/>
          <a:lstStyle/>
          <a:p>
            <a:endParaRPr kumimoji="0" lang="ko-KR" altLang="en-US" sz="1000">
              <a:ea typeface="Malgun Gothic" pitchFamily="34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19" y="1390483"/>
            <a:ext cx="11339513" cy="2957971"/>
          </a:xfrm>
        </p:spPr>
        <p:txBody>
          <a:bodyPr anchor="b"/>
          <a:lstStyle>
            <a:lvl1pPr algn="ctr">
              <a:defRPr sz="743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4462525"/>
            <a:ext cx="11339513" cy="2051305"/>
          </a:xfrm>
        </p:spPr>
        <p:txBody>
          <a:bodyPr/>
          <a:lstStyle>
            <a:lvl1pPr marL="0" indent="0" algn="ctr">
              <a:buNone/>
              <a:defRPr sz="2973"/>
            </a:lvl1pPr>
            <a:lvl2pPr marL="566425" indent="0" algn="ctr">
              <a:buNone/>
              <a:defRPr sz="2478"/>
            </a:lvl2pPr>
            <a:lvl3pPr marL="1132850" indent="0" algn="ctr">
              <a:buNone/>
              <a:defRPr sz="2230"/>
            </a:lvl3pPr>
            <a:lvl4pPr marL="1699275" indent="0" algn="ctr">
              <a:buNone/>
              <a:defRPr sz="1982"/>
            </a:lvl4pPr>
            <a:lvl5pPr marL="2265700" indent="0" algn="ctr">
              <a:buNone/>
              <a:defRPr sz="1982"/>
            </a:lvl5pPr>
            <a:lvl6pPr marL="2832125" indent="0" algn="ctr">
              <a:buNone/>
              <a:defRPr sz="1982"/>
            </a:lvl6pPr>
            <a:lvl7pPr marL="3398550" indent="0" algn="ctr">
              <a:buNone/>
              <a:defRPr sz="1982"/>
            </a:lvl7pPr>
            <a:lvl8pPr marL="3964976" indent="0" algn="ctr">
              <a:buNone/>
              <a:defRPr sz="1982"/>
            </a:lvl8pPr>
            <a:lvl9pPr marL="4531401" indent="0" algn="ctr">
              <a:buNone/>
              <a:defRPr sz="198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23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524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452349"/>
            <a:ext cx="3260110" cy="720022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5" y="452349"/>
            <a:ext cx="9591338" cy="720022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086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181155" y="57037"/>
            <a:ext cx="10158384" cy="544763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20593248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181155" y="57037"/>
            <a:ext cx="10158384" cy="544763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6774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7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1" y="2118176"/>
            <a:ext cx="13040439" cy="3534224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1" y="5685835"/>
            <a:ext cx="13040439" cy="1858565"/>
          </a:xfrm>
        </p:spPr>
        <p:txBody>
          <a:bodyPr/>
          <a:lstStyle>
            <a:lvl1pPr marL="0" indent="0">
              <a:buNone/>
              <a:defRPr sz="2973">
                <a:solidFill>
                  <a:schemeClr val="tx1">
                    <a:tint val="75000"/>
                  </a:schemeClr>
                </a:solidFill>
              </a:defRPr>
            </a:lvl1pPr>
            <a:lvl2pPr marL="566425" indent="0">
              <a:buNone/>
              <a:defRPr sz="2478">
                <a:solidFill>
                  <a:schemeClr val="tx1">
                    <a:tint val="75000"/>
                  </a:schemeClr>
                </a:solidFill>
              </a:defRPr>
            </a:lvl2pPr>
            <a:lvl3pPr marL="1132850" indent="0">
              <a:buNone/>
              <a:defRPr sz="2230">
                <a:solidFill>
                  <a:schemeClr val="tx1">
                    <a:tint val="75000"/>
                  </a:schemeClr>
                </a:solidFill>
              </a:defRPr>
            </a:lvl3pPr>
            <a:lvl4pPr marL="1699275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4pPr>
            <a:lvl5pPr marL="2265700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5pPr>
            <a:lvl6pPr marL="2832125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6pPr>
            <a:lvl7pPr marL="3398550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7pPr>
            <a:lvl8pPr marL="3964976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8pPr>
            <a:lvl9pPr marL="4531401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414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261747"/>
            <a:ext cx="6425724" cy="5390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261747"/>
            <a:ext cx="6425724" cy="5390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7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452350"/>
            <a:ext cx="13040439" cy="16422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5" y="2082774"/>
            <a:ext cx="6396193" cy="1020735"/>
          </a:xfrm>
        </p:spPr>
        <p:txBody>
          <a:bodyPr anchor="b"/>
          <a:lstStyle>
            <a:lvl1pPr marL="0" indent="0">
              <a:buNone/>
              <a:defRPr sz="2973" b="1"/>
            </a:lvl1pPr>
            <a:lvl2pPr marL="566425" indent="0">
              <a:buNone/>
              <a:defRPr sz="2478" b="1"/>
            </a:lvl2pPr>
            <a:lvl3pPr marL="1132850" indent="0">
              <a:buNone/>
              <a:defRPr sz="2230" b="1"/>
            </a:lvl3pPr>
            <a:lvl4pPr marL="1699275" indent="0">
              <a:buNone/>
              <a:defRPr sz="1982" b="1"/>
            </a:lvl4pPr>
            <a:lvl5pPr marL="2265700" indent="0">
              <a:buNone/>
              <a:defRPr sz="1982" b="1"/>
            </a:lvl5pPr>
            <a:lvl6pPr marL="2832125" indent="0">
              <a:buNone/>
              <a:defRPr sz="1982" b="1"/>
            </a:lvl6pPr>
            <a:lvl7pPr marL="3398550" indent="0">
              <a:buNone/>
              <a:defRPr sz="1982" b="1"/>
            </a:lvl7pPr>
            <a:lvl8pPr marL="3964976" indent="0">
              <a:buNone/>
              <a:defRPr sz="1982" b="1"/>
            </a:lvl8pPr>
            <a:lvl9pPr marL="4531401" indent="0">
              <a:buNone/>
              <a:defRPr sz="198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5" y="3103510"/>
            <a:ext cx="6396193" cy="45647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1" y="2082774"/>
            <a:ext cx="6427693" cy="1020735"/>
          </a:xfrm>
        </p:spPr>
        <p:txBody>
          <a:bodyPr anchor="b"/>
          <a:lstStyle>
            <a:lvl1pPr marL="0" indent="0">
              <a:buNone/>
              <a:defRPr sz="2973" b="1"/>
            </a:lvl1pPr>
            <a:lvl2pPr marL="566425" indent="0">
              <a:buNone/>
              <a:defRPr sz="2478" b="1"/>
            </a:lvl2pPr>
            <a:lvl3pPr marL="1132850" indent="0">
              <a:buNone/>
              <a:defRPr sz="2230" b="1"/>
            </a:lvl3pPr>
            <a:lvl4pPr marL="1699275" indent="0">
              <a:buNone/>
              <a:defRPr sz="1982" b="1"/>
            </a:lvl4pPr>
            <a:lvl5pPr marL="2265700" indent="0">
              <a:buNone/>
              <a:defRPr sz="1982" b="1"/>
            </a:lvl5pPr>
            <a:lvl6pPr marL="2832125" indent="0">
              <a:buNone/>
              <a:defRPr sz="1982" b="1"/>
            </a:lvl6pPr>
            <a:lvl7pPr marL="3398550" indent="0">
              <a:buNone/>
              <a:defRPr sz="1982" b="1"/>
            </a:lvl7pPr>
            <a:lvl8pPr marL="3964976" indent="0">
              <a:buNone/>
              <a:defRPr sz="1982" b="1"/>
            </a:lvl8pPr>
            <a:lvl9pPr marL="4531401" indent="0">
              <a:buNone/>
              <a:defRPr sz="198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1" y="3103510"/>
            <a:ext cx="6427693" cy="45647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724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3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63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6420"/>
            <a:ext cx="4876383" cy="1982470"/>
          </a:xfrm>
        </p:spPr>
        <p:txBody>
          <a:bodyPr anchor="b"/>
          <a:lstStyle>
            <a:lvl1pPr>
              <a:defRPr sz="39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223310"/>
            <a:ext cx="7654171" cy="6037880"/>
          </a:xfrm>
        </p:spPr>
        <p:txBody>
          <a:bodyPr/>
          <a:lstStyle>
            <a:lvl1pPr>
              <a:defRPr sz="3964"/>
            </a:lvl1pPr>
            <a:lvl2pPr>
              <a:defRPr sz="3469"/>
            </a:lvl2pPr>
            <a:lvl3pPr>
              <a:defRPr sz="2973"/>
            </a:lvl3pPr>
            <a:lvl4pPr>
              <a:defRPr sz="2478"/>
            </a:lvl4pPr>
            <a:lvl5pPr>
              <a:defRPr sz="2478"/>
            </a:lvl5pPr>
            <a:lvl6pPr>
              <a:defRPr sz="2478"/>
            </a:lvl6pPr>
            <a:lvl7pPr>
              <a:defRPr sz="2478"/>
            </a:lvl7pPr>
            <a:lvl8pPr>
              <a:defRPr sz="2478"/>
            </a:lvl8pPr>
            <a:lvl9pPr>
              <a:defRPr sz="24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2548890"/>
            <a:ext cx="4876383" cy="4722134"/>
          </a:xfrm>
        </p:spPr>
        <p:txBody>
          <a:bodyPr/>
          <a:lstStyle>
            <a:lvl1pPr marL="0" indent="0">
              <a:buNone/>
              <a:defRPr sz="1982"/>
            </a:lvl1pPr>
            <a:lvl2pPr marL="566425" indent="0">
              <a:buNone/>
              <a:defRPr sz="1734"/>
            </a:lvl2pPr>
            <a:lvl3pPr marL="1132850" indent="0">
              <a:buNone/>
              <a:defRPr sz="1487"/>
            </a:lvl3pPr>
            <a:lvl4pPr marL="1699275" indent="0">
              <a:buNone/>
              <a:defRPr sz="1239"/>
            </a:lvl4pPr>
            <a:lvl5pPr marL="2265700" indent="0">
              <a:buNone/>
              <a:defRPr sz="1239"/>
            </a:lvl5pPr>
            <a:lvl6pPr marL="2832125" indent="0">
              <a:buNone/>
              <a:defRPr sz="1239"/>
            </a:lvl6pPr>
            <a:lvl7pPr marL="3398550" indent="0">
              <a:buNone/>
              <a:defRPr sz="1239"/>
            </a:lvl7pPr>
            <a:lvl8pPr marL="3964976" indent="0">
              <a:buNone/>
              <a:defRPr sz="1239"/>
            </a:lvl8pPr>
            <a:lvl9pPr marL="4531401" indent="0">
              <a:buNone/>
              <a:defRPr sz="123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054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6420"/>
            <a:ext cx="4876383" cy="1982470"/>
          </a:xfrm>
        </p:spPr>
        <p:txBody>
          <a:bodyPr anchor="b"/>
          <a:lstStyle>
            <a:lvl1pPr>
              <a:defRPr sz="39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223310"/>
            <a:ext cx="7654171" cy="6037880"/>
          </a:xfrm>
        </p:spPr>
        <p:txBody>
          <a:bodyPr anchor="t"/>
          <a:lstStyle>
            <a:lvl1pPr marL="0" indent="0">
              <a:buNone/>
              <a:defRPr sz="3964"/>
            </a:lvl1pPr>
            <a:lvl2pPr marL="566425" indent="0">
              <a:buNone/>
              <a:defRPr sz="3469"/>
            </a:lvl2pPr>
            <a:lvl3pPr marL="1132850" indent="0">
              <a:buNone/>
              <a:defRPr sz="2973"/>
            </a:lvl3pPr>
            <a:lvl4pPr marL="1699275" indent="0">
              <a:buNone/>
              <a:defRPr sz="2478"/>
            </a:lvl4pPr>
            <a:lvl5pPr marL="2265700" indent="0">
              <a:buNone/>
              <a:defRPr sz="2478"/>
            </a:lvl5pPr>
            <a:lvl6pPr marL="2832125" indent="0">
              <a:buNone/>
              <a:defRPr sz="2478"/>
            </a:lvl6pPr>
            <a:lvl7pPr marL="3398550" indent="0">
              <a:buNone/>
              <a:defRPr sz="2478"/>
            </a:lvl7pPr>
            <a:lvl8pPr marL="3964976" indent="0">
              <a:buNone/>
              <a:defRPr sz="2478"/>
            </a:lvl8pPr>
            <a:lvl9pPr marL="4531401" indent="0">
              <a:buNone/>
              <a:defRPr sz="2478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2548890"/>
            <a:ext cx="4876383" cy="4722134"/>
          </a:xfrm>
        </p:spPr>
        <p:txBody>
          <a:bodyPr/>
          <a:lstStyle>
            <a:lvl1pPr marL="0" indent="0">
              <a:buNone/>
              <a:defRPr sz="1982"/>
            </a:lvl1pPr>
            <a:lvl2pPr marL="566425" indent="0">
              <a:buNone/>
              <a:defRPr sz="1734"/>
            </a:lvl2pPr>
            <a:lvl3pPr marL="1132850" indent="0">
              <a:buNone/>
              <a:defRPr sz="1487"/>
            </a:lvl3pPr>
            <a:lvl4pPr marL="1699275" indent="0">
              <a:buNone/>
              <a:defRPr sz="1239"/>
            </a:lvl4pPr>
            <a:lvl5pPr marL="2265700" indent="0">
              <a:buNone/>
              <a:defRPr sz="1239"/>
            </a:lvl5pPr>
            <a:lvl6pPr marL="2832125" indent="0">
              <a:buNone/>
              <a:defRPr sz="1239"/>
            </a:lvl6pPr>
            <a:lvl7pPr marL="3398550" indent="0">
              <a:buNone/>
              <a:defRPr sz="1239"/>
            </a:lvl7pPr>
            <a:lvl8pPr marL="3964976" indent="0">
              <a:buNone/>
              <a:defRPr sz="1239"/>
            </a:lvl8pPr>
            <a:lvl9pPr marL="4531401" indent="0">
              <a:buNone/>
              <a:defRPr sz="123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68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452350"/>
            <a:ext cx="13040439" cy="1642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261747"/>
            <a:ext cx="13040439" cy="5390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7874812"/>
            <a:ext cx="3401854" cy="4523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DFBB2-DD6B-465E-B973-2C9446ED73BB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7874812"/>
            <a:ext cx="5102781" cy="4523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7874812"/>
            <a:ext cx="3401854" cy="4523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00F7C-2A1A-4CFC-BE59-3EC3A454D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807" r:id="rId12"/>
    <p:sldLayoutId id="2147483820" r:id="rId13"/>
  </p:sldLayoutIdLst>
  <p:txStyles>
    <p:titleStyle>
      <a:lvl1pPr algn="l" defTabSz="1132850" rtl="0" eaLnBrk="1" latinLnBrk="0" hangingPunct="1">
        <a:lnSpc>
          <a:spcPct val="90000"/>
        </a:lnSpc>
        <a:spcBef>
          <a:spcPct val="0"/>
        </a:spcBef>
        <a:buNone/>
        <a:defRPr sz="54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213" indent="-283213" algn="l" defTabSz="1132850" rtl="0" eaLnBrk="1" latinLnBrk="0" hangingPunct="1">
        <a:lnSpc>
          <a:spcPct val="90000"/>
        </a:lnSpc>
        <a:spcBef>
          <a:spcPts val="1239"/>
        </a:spcBef>
        <a:buFont typeface="Arial" panose="020B0604020202020204" pitchFamily="34" charset="0"/>
        <a:buChar char="•"/>
        <a:defRPr sz="3469" kern="1200">
          <a:solidFill>
            <a:schemeClr val="tx1"/>
          </a:solidFill>
          <a:latin typeface="+mn-lt"/>
          <a:ea typeface="+mn-ea"/>
          <a:cs typeface="+mn-cs"/>
        </a:defRPr>
      </a:lvl1pPr>
      <a:lvl2pPr marL="849638" indent="-283213" algn="l" defTabSz="113285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973" kern="1200">
          <a:solidFill>
            <a:schemeClr val="tx1"/>
          </a:solidFill>
          <a:latin typeface="+mn-lt"/>
          <a:ea typeface="+mn-ea"/>
          <a:cs typeface="+mn-cs"/>
        </a:defRPr>
      </a:lvl2pPr>
      <a:lvl3pPr marL="1416063" indent="-283213" algn="l" defTabSz="113285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3pPr>
      <a:lvl4pPr marL="1982488" indent="-283213" algn="l" defTabSz="113285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30" kern="1200">
          <a:solidFill>
            <a:schemeClr val="tx1"/>
          </a:solidFill>
          <a:latin typeface="+mn-lt"/>
          <a:ea typeface="+mn-ea"/>
          <a:cs typeface="+mn-cs"/>
        </a:defRPr>
      </a:lvl4pPr>
      <a:lvl5pPr marL="2548913" indent="-283213" algn="l" defTabSz="113285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30" kern="1200">
          <a:solidFill>
            <a:schemeClr val="tx1"/>
          </a:solidFill>
          <a:latin typeface="+mn-lt"/>
          <a:ea typeface="+mn-ea"/>
          <a:cs typeface="+mn-cs"/>
        </a:defRPr>
      </a:lvl5pPr>
      <a:lvl6pPr marL="3115338" indent="-283213" algn="l" defTabSz="113285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30" kern="1200">
          <a:solidFill>
            <a:schemeClr val="tx1"/>
          </a:solidFill>
          <a:latin typeface="+mn-lt"/>
          <a:ea typeface="+mn-ea"/>
          <a:cs typeface="+mn-cs"/>
        </a:defRPr>
      </a:lvl6pPr>
      <a:lvl7pPr marL="3681763" indent="-283213" algn="l" defTabSz="113285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30" kern="1200">
          <a:solidFill>
            <a:schemeClr val="tx1"/>
          </a:solidFill>
          <a:latin typeface="+mn-lt"/>
          <a:ea typeface="+mn-ea"/>
          <a:cs typeface="+mn-cs"/>
        </a:defRPr>
      </a:lvl7pPr>
      <a:lvl8pPr marL="4248188" indent="-283213" algn="l" defTabSz="113285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30" kern="1200">
          <a:solidFill>
            <a:schemeClr val="tx1"/>
          </a:solidFill>
          <a:latin typeface="+mn-lt"/>
          <a:ea typeface="+mn-ea"/>
          <a:cs typeface="+mn-cs"/>
        </a:defRPr>
      </a:lvl8pPr>
      <a:lvl9pPr marL="4814613" indent="-283213" algn="l" defTabSz="1132850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1pPr>
      <a:lvl2pPr marL="566425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2pPr>
      <a:lvl3pPr marL="1132850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3pPr>
      <a:lvl4pPr marL="1699275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4pPr>
      <a:lvl5pPr marL="2265700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5pPr>
      <a:lvl6pPr marL="2832125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6pPr>
      <a:lvl7pPr marL="3398550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7pPr>
      <a:lvl8pPr marL="3964976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8pPr>
      <a:lvl9pPr marL="4531401" algn="l" defTabSz="1132850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9DFFF"/>
            </a:gs>
            <a:gs pos="21000">
              <a:srgbClr val="85C2FF">
                <a:alpha val="95000"/>
                <a:lumMod val="36000"/>
                <a:lumOff val="64000"/>
              </a:srgb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34390" y="2909454"/>
            <a:ext cx="13739750" cy="2541319"/>
          </a:xfrm>
          <a:prstGeom prst="round2Diag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lvl="0" algn="ctr" defTabSz="914400"/>
            <a:r>
              <a:rPr lang="ru-RU" sz="5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/>
                <a:cs typeface="Times New Roman"/>
              </a:rPr>
              <a:t>ТОС_2024.Краткая инструкция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446" y="452351"/>
            <a:ext cx="14600712" cy="8776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nstantia" panose="02030602050306030303" pitchFamily="18" charset="0"/>
              </a:rPr>
              <a:t>Комитет по местному самоуправлению, межнациональным и межконфессиональным отношениям Ленинградской области </a:t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nstantia" panose="02030602050306030303" pitchFamily="18" charset="0"/>
              </a:rPr>
              <a:t>Отдел государственной поддержки развития местного самоуправления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00841" y="6293031"/>
            <a:ext cx="14600712" cy="877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1328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5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>
                <a:solidFill>
                  <a:srgbClr val="0F4C81"/>
                </a:solidFill>
                <a:latin typeface="Constantia" panose="02030602050306030303" pitchFamily="18" charset="0"/>
              </a:rPr>
              <a:t>* Областной закон «О содействии участию населения в осуществлении местного самоуправления в Ленинградской области» от 16.02.2024 № 10-оз</a:t>
            </a:r>
            <a:endParaRPr lang="ru-RU" sz="2400" b="1" dirty="0">
              <a:solidFill>
                <a:srgbClr val="0F4C8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186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</a:t>
            </a:r>
            <a:r>
              <a:rPr lang="ru-RU" sz="4300" b="1" dirty="0">
                <a:solidFill>
                  <a:srgbClr val="003EBA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432167"/>
            <a:ext cx="13839175" cy="1255466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Решение администрации МО по результатам рассмотрения </a:t>
            </a:r>
            <a:r>
              <a:rPr lang="ru-RU" sz="3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ИнП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40574" y="3942175"/>
            <a:ext cx="11580424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ОТКАЗАТЬ в поддержке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400" b="1" dirty="0" smtClean="0">
                <a:latin typeface="Comic Sans MS" panose="030F0702030302020204" pitchFamily="66" charset="0"/>
              </a:rPr>
              <a:t> и вернуть инициаторам проекта</a:t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с указанием причин отказа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497" y="2887834"/>
            <a:ext cx="724250" cy="739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497" y="3816854"/>
            <a:ext cx="72548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497" y="5098155"/>
            <a:ext cx="724250" cy="73903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40574" y="2925590"/>
            <a:ext cx="11426042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ПОДДЕРЖАТЬ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400" b="1" dirty="0" smtClean="0">
                <a:latin typeface="Comic Sans MS" panose="030F0702030302020204" pitchFamily="66" charset="0"/>
              </a:rPr>
              <a:t> и продолжить работу над ним в пределах бюджетных ассигнований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40574" y="6584986"/>
            <a:ext cx="9490366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*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400" b="1" dirty="0" smtClean="0">
                <a:latin typeface="Comic Sans MS" panose="030F0702030302020204" pitchFamily="66" charset="0"/>
              </a:rPr>
              <a:t> подлежит рассмотрению администрацией МО в течение 30 дней со дня его внесения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0338" y="5776798"/>
            <a:ext cx="2427171" cy="250380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040574" y="5023389"/>
            <a:ext cx="10939156" cy="1506817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200" b="1" dirty="0" smtClean="0">
                <a:latin typeface="Comic Sans MS" panose="030F0702030302020204" pitchFamily="66" charset="0"/>
              </a:rPr>
              <a:t>Информация о внесении </a:t>
            </a:r>
            <a:r>
              <a:rPr lang="ru-RU" sz="22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200" b="1" dirty="0" smtClean="0">
                <a:latin typeface="Comic Sans MS" panose="030F0702030302020204" pitchFamily="66" charset="0"/>
              </a:rPr>
              <a:t> в администрацию МО подлежит размещению в сети Интернет в течение 3 рабочих дней со дня внесения </a:t>
            </a:r>
            <a:r>
              <a:rPr lang="ru-RU" sz="22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200" b="1" dirty="0" smtClean="0">
                <a:latin typeface="Comic Sans MS" panose="030F0702030302020204" pitchFamily="66" charset="0"/>
              </a:rPr>
              <a:t>. В сельских </a:t>
            </a:r>
            <a:r>
              <a:rPr lang="ru-RU" sz="2200" b="1" dirty="0" err="1" smtClean="0">
                <a:latin typeface="Comic Sans MS" panose="030F0702030302020204" pitchFamily="66" charset="0"/>
              </a:rPr>
              <a:t>н.п</a:t>
            </a:r>
            <a:r>
              <a:rPr lang="ru-RU" sz="2200" b="1" dirty="0" smtClean="0">
                <a:latin typeface="Comic Sans MS" panose="030F0702030302020204" pitchFamily="66" charset="0"/>
              </a:rPr>
              <a:t>. информировать граждан о внесении </a:t>
            </a:r>
            <a:r>
              <a:rPr lang="ru-RU" sz="22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200" b="1" dirty="0" smtClean="0">
                <a:latin typeface="Comic Sans MS" panose="030F0702030302020204" pitchFamily="66" charset="0"/>
              </a:rPr>
              <a:t> может староста (ч.5 ст.26.1 131-ФЗ)</a:t>
            </a:r>
            <a:endParaRPr lang="ru-RU" sz="2200" b="1" dirty="0">
              <a:latin typeface="Comic Sans MS" panose="030F0702030302020204" pitchFamily="66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6530206"/>
            <a:ext cx="724250" cy="7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659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431" y="4677219"/>
            <a:ext cx="3226150" cy="32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</a:t>
            </a:r>
            <a:r>
              <a:rPr lang="ru-RU" sz="4300" b="1" dirty="0">
                <a:solidFill>
                  <a:srgbClr val="003EBA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432167"/>
            <a:ext cx="13839175" cy="1255466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НПА МО, необходимые для рассмотрения </a:t>
            </a:r>
            <a:r>
              <a:rPr lang="ru-RU" sz="3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ИнП</a:t>
            </a:r>
            <a:endParaRPr lang="ru-RU" sz="3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ts val="4297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(ч.1 ст.3 10-ОЗ от 16.02.2024)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588" y="2939193"/>
            <a:ext cx="724250" cy="73903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588" y="4274299"/>
            <a:ext cx="724250" cy="73903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040573" y="5534894"/>
            <a:ext cx="10468843" cy="1260595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Постановление Правительства </a:t>
            </a:r>
            <a:r>
              <a:rPr lang="ru-RU" sz="2400" b="1" dirty="0">
                <a:latin typeface="Comic Sans MS" panose="030F0702030302020204" pitchFamily="66" charset="0"/>
              </a:rPr>
              <a:t>Ленинградской </a:t>
            </a:r>
            <a:r>
              <a:rPr lang="ru-RU" sz="2400" b="1" dirty="0" smtClean="0">
                <a:latin typeface="Comic Sans MS" panose="030F0702030302020204" pitchFamily="66" charset="0"/>
              </a:rPr>
              <a:t>области</a:t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об утверждении Порядка </a:t>
            </a:r>
            <a:r>
              <a:rPr lang="ru-RU" sz="2400" b="1" dirty="0">
                <a:latin typeface="Comic Sans MS" panose="030F0702030302020204" pitchFamily="66" charset="0"/>
              </a:rPr>
              <a:t>и </a:t>
            </a:r>
            <a:r>
              <a:rPr lang="ru-RU" sz="2400" b="1" dirty="0" smtClean="0">
                <a:latin typeface="Comic Sans MS" panose="030F0702030302020204" pitchFamily="66" charset="0"/>
              </a:rPr>
              <a:t>условий </a:t>
            </a:r>
            <a:r>
              <a:rPr lang="ru-RU" sz="2400" b="1" dirty="0">
                <a:latin typeface="Comic Sans MS" panose="030F0702030302020204" pitchFamily="66" charset="0"/>
              </a:rPr>
              <a:t>предоставления мер финансовой </a:t>
            </a:r>
            <a:r>
              <a:rPr lang="ru-RU" sz="2400" b="1" dirty="0" smtClean="0">
                <a:latin typeface="Comic Sans MS" panose="030F0702030302020204" pitchFamily="66" charset="0"/>
              </a:rPr>
              <a:t>поддержки из областного бюджета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23701" y="2939193"/>
            <a:ext cx="11426044" cy="1260595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Решение СД об утверждении Порядка выдвижения, рассмотрения</a:t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и реализации инициативных проектов, а также участия граждан</a:t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и юридических лиц в их реализации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588" y="5610827"/>
            <a:ext cx="724250" cy="73903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123701" y="4274299"/>
            <a:ext cx="10511644" cy="1260595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Правовой акт </a:t>
            </a:r>
            <a:r>
              <a:rPr lang="ru-RU" sz="2400" b="1" dirty="0">
                <a:latin typeface="Comic Sans MS" panose="030F0702030302020204" pitchFamily="66" charset="0"/>
              </a:rPr>
              <a:t>Администрации </a:t>
            </a:r>
            <a:r>
              <a:rPr lang="ru-RU" sz="2400" b="1" dirty="0" smtClean="0">
                <a:latin typeface="Comic Sans MS" panose="030F0702030302020204" pitchFamily="66" charset="0"/>
              </a:rPr>
              <a:t>МО, утверждающий Порядок </a:t>
            </a:r>
            <a:r>
              <a:rPr lang="ru-RU" sz="2400" b="1" dirty="0">
                <a:latin typeface="Comic Sans MS" panose="030F0702030302020204" pitchFamily="66" charset="0"/>
              </a:rPr>
              <a:t>включения инициативных проектов в муниципальную программу (подпрограмму</a:t>
            </a:r>
            <a:r>
              <a:rPr lang="ru-RU" sz="2400" b="1" dirty="0" smtClean="0">
                <a:latin typeface="Comic Sans MS" panose="030F0702030302020204" pitchFamily="66" charset="0"/>
              </a:rPr>
              <a:t>)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23701" y="6802349"/>
            <a:ext cx="11081660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r>
              <a:rPr lang="ru-RU" sz="2400" b="1" dirty="0">
                <a:latin typeface="Comic Sans MS" panose="030F0702030302020204" pitchFamily="66" charset="0"/>
              </a:rPr>
              <a:t>Р</a:t>
            </a:r>
            <a:r>
              <a:rPr lang="ru-RU" sz="2400" b="1" dirty="0" smtClean="0">
                <a:latin typeface="Comic Sans MS" panose="030F0702030302020204" pitchFamily="66" charset="0"/>
              </a:rPr>
              <a:t>ешение СД МО об </a:t>
            </a:r>
            <a:r>
              <a:rPr lang="ru-RU" sz="2400" b="1" dirty="0">
                <a:latin typeface="Comic Sans MS" panose="030F0702030302020204" pitchFamily="66" charset="0"/>
              </a:rPr>
              <a:t>утверждении </a:t>
            </a:r>
            <a:r>
              <a:rPr lang="ru-RU" sz="2400" b="1" dirty="0" smtClean="0">
                <a:latin typeface="Comic Sans MS" panose="030F0702030302020204" pitchFamily="66" charset="0"/>
              </a:rPr>
              <a:t>Положения о </a:t>
            </a:r>
            <a:r>
              <a:rPr lang="ru-RU" sz="2400" b="1" dirty="0">
                <a:latin typeface="Comic Sans MS" panose="030F0702030302020204" pitchFamily="66" charset="0"/>
              </a:rPr>
              <a:t>реализации инициативных проектов на территории </a:t>
            </a:r>
            <a:r>
              <a:rPr lang="ru-RU" sz="2400" b="1" dirty="0" smtClean="0">
                <a:latin typeface="Comic Sans MS" panose="030F0702030302020204" pitchFamily="66" charset="0"/>
              </a:rPr>
              <a:t>МО </a:t>
            </a:r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(ст.26.1 131-ФЗ)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588" y="6795489"/>
            <a:ext cx="724250" cy="7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39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719648"/>
            <a:ext cx="13839175" cy="187614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РЕАЛИЗАЦИЯ  </a:t>
            </a:r>
            <a:r>
              <a:rPr lang="ru-RU" sz="2800" b="1" dirty="0">
                <a:solidFill>
                  <a:srgbClr val="003EBA"/>
                </a:solidFill>
                <a:latin typeface="Comic Sans MS" panose="030F0702030302020204" pitchFamily="66" charset="0"/>
              </a:rPr>
              <a:t>В</a:t>
            </a:r>
            <a:r>
              <a:rPr lang="ru-RU" sz="28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 2024 году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областного закона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от 16.02.2024 № </a:t>
            </a:r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10-ОЗ «О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содействии участию населения в осуществлении местного </a:t>
            </a:r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самоуправления в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Ленинградской области</a:t>
            </a:r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7862" y="2689315"/>
            <a:ext cx="13264738" cy="2060815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/>
            <a:r>
              <a:rPr lang="ru-RU" sz="2400" b="1" dirty="0" smtClean="0">
                <a:latin typeface="Comic Sans MS" panose="030F0702030302020204" pitchFamily="66" charset="0"/>
              </a:rPr>
              <a:t> Конкурсный отбор муниципальных образований</a:t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для предоставления субсидии из областного бюджета на реализацию инициативных проектов старост, общественных советов и ТОС – </a:t>
            </a:r>
          </a:p>
          <a:p>
            <a:pPr algn="ctr"/>
            <a:endParaRPr lang="ru-RU" sz="2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15.05.2024 - 15.06.2024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016" y="4750130"/>
            <a:ext cx="5011387" cy="352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82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888" y="3996504"/>
            <a:ext cx="4721186" cy="42372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389118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000" b="1" dirty="0">
                <a:solidFill>
                  <a:srgbClr val="003EBA"/>
                </a:solidFill>
                <a:latin typeface="Comic Sans MS" panose="030F0702030302020204" pitchFamily="66" charset="0"/>
              </a:rPr>
              <a:t>П</a:t>
            </a:r>
            <a:r>
              <a:rPr lang="ru-RU" sz="40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риложение</a:t>
            </a:r>
            <a:endParaRPr lang="ru-RU" sz="40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5862" y="2072712"/>
            <a:ext cx="9389426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Док_2 Заявление(ходатайство) об установлении границ ТОС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55862" y="3258893"/>
            <a:ext cx="11081660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Док_4 Уведомление о проведении собрания (конференции)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55862" y="2695416"/>
            <a:ext cx="9721935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Док_3 Решение представительного органа об установлении границ ТОС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55862" y="1511369"/>
            <a:ext cx="10006943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Док_1 Протокол собрания инициативной группы по созданию ТОС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55860" y="4401396"/>
            <a:ext cx="9721935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>
                <a:latin typeface="Comic Sans MS" panose="030F0702030302020204" pitchFamily="66" charset="0"/>
              </a:rPr>
              <a:t>Док_6 </a:t>
            </a:r>
            <a:r>
              <a:rPr lang="ru-RU" b="1" dirty="0" smtClean="0">
                <a:latin typeface="Comic Sans MS" panose="030F0702030302020204" pitchFamily="66" charset="0"/>
              </a:rPr>
              <a:t>Протокол учредительного </a:t>
            </a:r>
            <a:r>
              <a:rPr lang="ru-RU" b="1" dirty="0">
                <a:latin typeface="Comic Sans MS" panose="030F0702030302020204" pitchFamily="66" charset="0"/>
              </a:rPr>
              <a:t>собрания (</a:t>
            </a:r>
            <a:r>
              <a:rPr lang="ru-RU" b="1" dirty="0" smtClean="0">
                <a:latin typeface="Comic Sans MS" panose="030F0702030302020204" pitchFamily="66" charset="0"/>
              </a:rPr>
              <a:t>конференции) по созданию ТОС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55862" y="3804805"/>
            <a:ext cx="9721935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Док_5 Лист регистрации участников учредительного собрания (конференции)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55862" y="5593804"/>
            <a:ext cx="9721935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Док_8 </a:t>
            </a:r>
            <a:r>
              <a:rPr lang="ru-RU" b="1" dirty="0">
                <a:latin typeface="Comic Sans MS" panose="030F0702030302020204" pitchFamily="66" charset="0"/>
              </a:rPr>
              <a:t>Заявление о регистрации Устава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155862" y="5036618"/>
            <a:ext cx="9721935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Док_7 Типовой Устав ТОС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55862" y="6186225"/>
            <a:ext cx="9721935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Док_9 Реестр ТОС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55862" y="6792199"/>
            <a:ext cx="9721935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Док_10 Примерное положение ТОС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155862" y="7347981"/>
            <a:ext cx="9721935" cy="429599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Док_11 Повестка проведения учредительного собрания (конференции)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15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5006" y="1653968"/>
            <a:ext cx="113030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70"/>
            <a:r>
              <a:rPr lang="ru-RU" sz="8000" b="1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Спасибо за внимание!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2095" y="6697196"/>
            <a:ext cx="8178143" cy="1260595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Отдел </a:t>
            </a:r>
            <a:r>
              <a:rPr lang="ru-RU" b="1" dirty="0" err="1" smtClean="0">
                <a:latin typeface="Comic Sans MS" panose="030F0702030302020204" pitchFamily="66" charset="0"/>
              </a:rPr>
              <a:t>гос.поддержки</a:t>
            </a:r>
            <a:r>
              <a:rPr lang="ru-RU" b="1" dirty="0" smtClean="0">
                <a:latin typeface="Comic Sans MS" panose="030F0702030302020204" pitchFamily="66" charset="0"/>
              </a:rPr>
              <a:t> развития МСУ</a:t>
            </a:r>
          </a:p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Траурих Анна Сергеевна</a:t>
            </a:r>
          </a:p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Кривенко Александр Валерьевич</a:t>
            </a:r>
          </a:p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Тел.8(812) 539-44-18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495" y="2977407"/>
            <a:ext cx="6635297" cy="294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24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540" y="4818258"/>
            <a:ext cx="4385170" cy="3419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1</a:t>
            </a:r>
            <a:endParaRPr lang="ru-RU" sz="43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598422"/>
            <a:ext cx="13839175" cy="1255466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Образование инициативной группы (ИГ), установление границ ТОС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93172" y="3204760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>
                <a:latin typeface="Comic Sans MS" panose="030F0702030302020204" pitchFamily="66" charset="0"/>
              </a:rPr>
              <a:t>Количество членов </a:t>
            </a:r>
            <a:r>
              <a:rPr lang="ru-RU" sz="2400" b="1" dirty="0" smtClean="0">
                <a:latin typeface="Comic Sans MS" panose="030F0702030302020204" pitchFamily="66" charset="0"/>
              </a:rPr>
              <a:t>ИГ см. Положение о ТОС</a:t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в </a:t>
            </a:r>
            <a:r>
              <a:rPr lang="ru-RU" sz="2400" b="1" dirty="0">
                <a:latin typeface="Comic Sans MS" panose="030F0702030302020204" pitchFamily="66" charset="0"/>
              </a:rPr>
              <a:t>муниципальном </a:t>
            </a:r>
            <a:r>
              <a:rPr lang="ru-RU" sz="2400" b="1" dirty="0" smtClean="0">
                <a:latin typeface="Comic Sans MS" panose="030F0702030302020204" pitchFamily="66" charset="0"/>
              </a:rPr>
              <a:t>образовании 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51510" y="4928260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Направление заявления в представительный орган об установлении границ ТОС </a:t>
            </a:r>
            <a:r>
              <a:rPr lang="ru-RU" sz="24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(Док_2)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51510" y="4150417"/>
            <a:ext cx="8823368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Собрание  ИГ оформляется протоколом </a:t>
            </a:r>
            <a:r>
              <a:rPr lang="ru-RU" sz="24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(Док_1)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51510" y="5931887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Представительный орган утверждает границы ТОС </a:t>
            </a:r>
            <a:r>
              <a:rPr lang="ru-RU" sz="24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(решение СД МО, Док_3)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3204760"/>
            <a:ext cx="724250" cy="7390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4096024"/>
            <a:ext cx="724250" cy="739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023" y="4928260"/>
            <a:ext cx="72548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5931887"/>
            <a:ext cx="724250" cy="7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54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2</a:t>
            </a:r>
            <a:endParaRPr lang="ru-RU" sz="43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598422"/>
            <a:ext cx="13839175" cy="1255466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Решение о проведении учредительного собрания или конференции по созданию ТОС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40574" y="3190736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ИГ принимает решение о проведении учредительного собрания ИЛИ конференции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51510" y="5682979"/>
            <a:ext cx="8823368" cy="1260595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Конференция граждан правомочна, </a:t>
            </a:r>
            <a:r>
              <a:rPr lang="ru-RU" sz="2400" b="1" dirty="0">
                <a:latin typeface="Comic Sans MS" panose="030F0702030302020204" pitchFamily="66" charset="0"/>
              </a:rPr>
              <a:t>если в </a:t>
            </a:r>
            <a:r>
              <a:rPr lang="ru-RU" sz="2400" b="1" dirty="0" smtClean="0">
                <a:latin typeface="Comic Sans MS" panose="030F0702030302020204" pitchFamily="66" charset="0"/>
              </a:rPr>
              <a:t>ней </a:t>
            </a:r>
            <a:r>
              <a:rPr lang="ru-RU" sz="2400" b="1" dirty="0">
                <a:latin typeface="Comic Sans MS" panose="030F0702030302020204" pitchFamily="66" charset="0"/>
              </a:rPr>
              <a:t>принимают участие не менее </a:t>
            </a:r>
            <a:r>
              <a:rPr lang="ru-RU" sz="2400" b="1" dirty="0" smtClean="0">
                <a:latin typeface="Comic Sans MS" panose="030F0702030302020204" pitchFamily="66" charset="0"/>
              </a:rPr>
              <a:t>2/3 избранных делегатов от жителей в границах ТОС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3266853"/>
            <a:ext cx="724250" cy="739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023" y="4465593"/>
            <a:ext cx="72548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5931887"/>
            <a:ext cx="724250" cy="73903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40574" y="4204389"/>
            <a:ext cx="8823368" cy="1260595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Собрание граждан правомочно, если в нем принимают участие не менее 1/3 жителей возрасте от 16 лет</a:t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в границах ТОС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430" y="4834687"/>
            <a:ext cx="3715899" cy="343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00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</a:t>
            </a:r>
            <a:r>
              <a:rPr lang="ru-RU" sz="4300" b="1" dirty="0">
                <a:solidFill>
                  <a:srgbClr val="003EBA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598422"/>
            <a:ext cx="13839175" cy="1255466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Извещение жителей о проведении учредительного собрания или конференции (</a:t>
            </a:r>
            <a:r>
              <a:rPr lang="ru-RU" sz="3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УчС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 по созданию ТОС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40574" y="3190736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ИГ размещает информацию о проведении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УчС</a:t>
            </a:r>
            <a:r>
              <a:rPr lang="ru-RU" sz="2400" b="1" dirty="0" smtClean="0">
                <a:latin typeface="Comic Sans MS" panose="030F0702030302020204" pitchFamily="66" charset="0"/>
              </a:rPr>
              <a:t/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в установленные сроки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37726" y="5571542"/>
            <a:ext cx="8618201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ИГ информирует органы МСУ о проведении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УчС</a:t>
            </a:r>
            <a:r>
              <a:rPr lang="ru-RU" sz="2400" b="1" dirty="0" smtClean="0">
                <a:latin typeface="Comic Sans MS" panose="030F0702030302020204" pitchFamily="66" charset="0"/>
              </a:rPr>
              <a:t> </a:t>
            </a:r>
            <a:r>
              <a:rPr lang="ru-RU" sz="24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(Док_4) 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3266853"/>
            <a:ext cx="724250" cy="739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260" y="4204389"/>
            <a:ext cx="72548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5515880"/>
            <a:ext cx="724250" cy="73903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40574" y="4204389"/>
            <a:ext cx="8823368" cy="1260595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Оповещение на досках объявлений, в сети Интернет, поименное оповещение граждан от 16 лет, проживающих в границах ТОС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331" y="4999511"/>
            <a:ext cx="4091998" cy="327318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40574" y="6480025"/>
            <a:ext cx="8618201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ОМСУ содействуют ИГ в организации и проведении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УчС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6356414"/>
            <a:ext cx="724250" cy="7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74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786" y="4836117"/>
            <a:ext cx="4441371" cy="34137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4</a:t>
            </a:r>
            <a:endParaRPr lang="ru-RU" sz="43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316373"/>
            <a:ext cx="13839175" cy="1255466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Проведение учредительного собрания или конференции по созданию ТОС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93903" y="2838020"/>
            <a:ext cx="9869546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Регистрация участников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УчС</a:t>
            </a:r>
            <a:r>
              <a:rPr lang="ru-RU" sz="2400" b="1" dirty="0" smtClean="0">
                <a:latin typeface="Comic Sans MS" panose="030F0702030302020204" pitchFamily="66" charset="0"/>
              </a:rPr>
              <a:t> инициативной группой </a:t>
            </a:r>
            <a:r>
              <a:rPr lang="ru-RU" sz="24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(Док_5)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93903" y="4315847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Избирается председатель собрания и секретарь, утверждается повестка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(Док_11)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204" y="2729471"/>
            <a:ext cx="724250" cy="739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753" y="3458491"/>
            <a:ext cx="72548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204" y="4391964"/>
            <a:ext cx="724250" cy="73903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93902" y="3566619"/>
            <a:ext cx="8823368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Открывает собрание представитель ИГ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93903" y="5207111"/>
            <a:ext cx="8503884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Собрание принимает Устав ТОС, избирает органы ТОС (совет, председатель, КРК) 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93903" y="7113362"/>
            <a:ext cx="8503884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Решение собрания оформляется протоколом </a:t>
            </a:r>
            <a:r>
              <a:rPr lang="ru-RU" sz="24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(Док_6)</a:t>
            </a:r>
            <a:endParaRPr lang="ru-RU" sz="24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90" y="5283228"/>
            <a:ext cx="724250" cy="73903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865" y="6109223"/>
            <a:ext cx="724250" cy="73903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993903" y="6109223"/>
            <a:ext cx="8503884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Решение принимается большинством от числа участников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865" y="6896264"/>
            <a:ext cx="724250" cy="7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8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5</a:t>
            </a:r>
            <a:endParaRPr lang="ru-RU" sz="4300" b="1" dirty="0">
              <a:solidFill>
                <a:srgbClr val="003EBA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420293"/>
            <a:ext cx="13839175" cy="704033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Регистрация Устава ТОС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93903" y="2276336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Устав ТОС подлежит обязательной регистрации</a:t>
            </a:r>
            <a:br>
              <a:rPr lang="ru-RU" sz="2400" b="1" dirty="0" smtClean="0">
                <a:latin typeface="Comic Sans MS" panose="030F0702030302020204" pitchFamily="66" charset="0"/>
              </a:rPr>
            </a:br>
            <a:r>
              <a:rPr lang="ru-RU" sz="2400" b="1" dirty="0" smtClean="0">
                <a:latin typeface="Comic Sans MS" panose="030F0702030302020204" pitchFamily="66" charset="0"/>
              </a:rPr>
              <a:t>в уполномоченном органе МО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(Док_7)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93903" y="5045939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Устав регистрируется и заносится в реестр ТОС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(Док_9)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69" y="3267289"/>
            <a:ext cx="724250" cy="739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023" y="4118650"/>
            <a:ext cx="72548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5039673"/>
            <a:ext cx="724250" cy="73903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43059" y="3257145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Уполномоченным органом может быть Совет депутатов, Администрация МО 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427" y="4417835"/>
            <a:ext cx="3870230" cy="386674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951509" y="5913532"/>
            <a:ext cx="9140043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r>
              <a:rPr lang="ru-RU" sz="2400" b="1" dirty="0" smtClean="0">
                <a:latin typeface="Comic Sans MS" panose="030F0702030302020204" pitchFamily="66" charset="0"/>
              </a:rPr>
              <a:t>ТОС может быть юридическим лицом и подлежит государственной регистрации </a:t>
            </a:r>
            <a:r>
              <a:rPr lang="ru-RU" sz="2000" b="1" dirty="0" smtClean="0">
                <a:latin typeface="Comic Sans MS" panose="030F0702030302020204" pitchFamily="66" charset="0"/>
              </a:rPr>
              <a:t>(ст.13.1 №7-ФЗ от 12.01.1996)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23" y="5778703"/>
            <a:ext cx="724250" cy="73903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043059" y="4148409"/>
            <a:ext cx="8823368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Устав на регистрацию подает Уполномоченное лицо от ТОС (председатель Совета ТОС или др.)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(Док_8)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69" y="2276336"/>
            <a:ext cx="724250" cy="73903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00644" y="7104438"/>
            <a:ext cx="8823368" cy="798931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*</a:t>
            </a:r>
            <a:r>
              <a:rPr lang="ru-RU" b="1" dirty="0" smtClean="0">
                <a:latin typeface="Comic Sans MS" panose="030F0702030302020204" pitchFamily="66" charset="0"/>
              </a:rPr>
              <a:t>срок регистрации не может превышать 30 дней с момента представления документов на регистрацию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869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</a:t>
            </a:r>
            <a:r>
              <a:rPr lang="ru-RU" sz="4300" b="1" dirty="0">
                <a:solidFill>
                  <a:srgbClr val="003EBA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598422"/>
            <a:ext cx="13839175" cy="1255466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Проведение собрания (конференции) граждан по выбору инициативных проектов (</a:t>
            </a:r>
            <a:r>
              <a:rPr lang="ru-RU" sz="3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ИнП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40573" y="4005883"/>
            <a:ext cx="11580424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400" b="1" dirty="0" smtClean="0">
                <a:latin typeface="Comic Sans MS" panose="030F0702030302020204" pitchFamily="66" charset="0"/>
              </a:rPr>
              <a:t> подлежит рассмотрению на сходе, собрании (конференции) ТОС и принятию решения о поддержке проекта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3158304"/>
            <a:ext cx="724250" cy="739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277" y="4147331"/>
            <a:ext cx="72548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77" y="4990848"/>
            <a:ext cx="724250" cy="73903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40574" y="3266853"/>
            <a:ext cx="11081660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400" b="1" dirty="0" smtClean="0">
                <a:latin typeface="Comic Sans MS" panose="030F0702030302020204" pitchFamily="66" charset="0"/>
              </a:rPr>
              <a:t> может быть внесен старостой и органами ТОС,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иниц.группой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40573" y="4990848"/>
            <a:ext cx="8480965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400" b="1" dirty="0" smtClean="0">
                <a:latin typeface="Comic Sans MS" panose="030F0702030302020204" pitchFamily="66" charset="0"/>
              </a:rPr>
              <a:t> предполагает участие граждан в реализации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400" b="1" dirty="0" smtClean="0">
                <a:latin typeface="Comic Sans MS" panose="030F0702030302020204" pitchFamily="66" charset="0"/>
              </a:rPr>
              <a:t> и общественный контроль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6099393"/>
            <a:ext cx="724250" cy="73903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040573" y="6082994"/>
            <a:ext cx="8350335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Обязателен публичный и открытый характер всех мероприятий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175" y="4990849"/>
            <a:ext cx="3747032" cy="333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34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</a:t>
            </a:r>
            <a:r>
              <a:rPr lang="ru-RU" sz="4300" b="1" dirty="0">
                <a:solidFill>
                  <a:srgbClr val="003EBA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598422"/>
            <a:ext cx="13839175" cy="1255466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Вопросы для рассмотрения на сходе, собрании </a:t>
            </a:r>
            <a:b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до внесения </a:t>
            </a:r>
            <a:r>
              <a:rPr lang="ru-RU" sz="3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ИнП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в администрацию МО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40573" y="3784442"/>
            <a:ext cx="11580424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Определение соответствия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r>
              <a:rPr lang="ru-RU" sz="2400" b="1" dirty="0" smtClean="0">
                <a:latin typeface="Comic Sans MS" panose="030F0702030302020204" pitchFamily="66" charset="0"/>
              </a:rPr>
              <a:t> интересам жителей МО или его части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" y="3049755"/>
            <a:ext cx="724250" cy="739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862" y="3680236"/>
            <a:ext cx="72548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77" y="4407876"/>
            <a:ext cx="724250" cy="73903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40574" y="3158304"/>
            <a:ext cx="11081660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Обсуждение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40572" y="4516425"/>
            <a:ext cx="8480965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Целесообразность реализации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77" y="5082714"/>
            <a:ext cx="724250" cy="73903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040572" y="5219821"/>
            <a:ext cx="8350335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Принятие гражданами решения о поддержке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3141" y="6163729"/>
            <a:ext cx="7528957" cy="983597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*НПА представительного органа может быть предусмотрена возможность выявления мнения граждан о поддержке </a:t>
            </a:r>
            <a:r>
              <a:rPr lang="ru-RU" b="1" dirty="0" err="1" smtClean="0">
                <a:latin typeface="Comic Sans MS" panose="030F0702030302020204" pitchFamily="66" charset="0"/>
              </a:rPr>
              <a:t>ИнП</a:t>
            </a:r>
            <a:r>
              <a:rPr lang="ru-RU" b="1" dirty="0" smtClean="0">
                <a:latin typeface="Comic Sans MS" panose="030F0702030302020204" pitchFamily="66" charset="0"/>
              </a:rPr>
              <a:t> путем опроса граждан, сбора подписей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95" y="4765516"/>
            <a:ext cx="5080938" cy="362944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00644" y="7196771"/>
            <a:ext cx="7528957" cy="706598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b="1" dirty="0" smtClean="0">
                <a:latin typeface="Comic Sans MS" panose="030F0702030302020204" pitchFamily="66" charset="0"/>
              </a:rPr>
              <a:t>**возможно рассмотрение нескольких </a:t>
            </a:r>
            <a:r>
              <a:rPr lang="ru-RU" b="1" dirty="0" err="1" smtClean="0">
                <a:latin typeface="Comic Sans MS" panose="030F0702030302020204" pitchFamily="66" charset="0"/>
              </a:rPr>
              <a:t>ИнП</a:t>
            </a:r>
            <a:r>
              <a:rPr lang="ru-RU" b="1" dirty="0" smtClean="0">
                <a:latin typeface="Comic Sans MS" panose="030F0702030302020204" pitchFamily="66" charset="0"/>
              </a:rPr>
              <a:t> на одном сходе, собрании(конференции)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188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403" y="4431424"/>
            <a:ext cx="4700927" cy="38412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39819" y="790336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PP Pangram Sans Narrow" pitchFamily="50" charset="-52"/>
              </a:rPr>
              <a:t>2</a:t>
            </a:r>
            <a:endParaRPr lang="ru-RU" dirty="0">
              <a:solidFill>
                <a:schemeClr val="bg1"/>
              </a:solidFill>
              <a:latin typeface="PP Pangram Sans Narrow" pitchFamily="50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35137" y="246614"/>
            <a:ext cx="4833257" cy="71179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4300" b="1" dirty="0" smtClean="0">
                <a:solidFill>
                  <a:srgbClr val="003EBA"/>
                </a:solidFill>
                <a:latin typeface="Comic Sans MS" panose="030F0702030302020204" pitchFamily="66" charset="0"/>
              </a:rPr>
              <a:t>ШАГ </a:t>
            </a:r>
            <a:r>
              <a:rPr lang="ru-RU" sz="4300" b="1" dirty="0">
                <a:solidFill>
                  <a:srgbClr val="003EBA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0644" y="1598422"/>
            <a:ext cx="13839175" cy="704033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ctr">
              <a:lnSpc>
                <a:spcPts val="4297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Сведения, содержащиеся в </a:t>
            </a:r>
            <a:r>
              <a:rPr lang="ru-RU" sz="3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ИнП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79401" y="3173949"/>
            <a:ext cx="9525993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Обоснование предложений по решению </a:t>
            </a:r>
            <a:r>
              <a:rPr lang="ru-RU" sz="2400" b="1" dirty="0">
                <a:latin typeface="Comic Sans MS" panose="030F0702030302020204" pitchFamily="66" charset="0"/>
              </a:rPr>
              <a:t>проблемы, </a:t>
            </a:r>
            <a:r>
              <a:rPr lang="ru-RU" sz="2400" b="1" dirty="0" smtClean="0">
                <a:latin typeface="Comic Sans MS" panose="030F0702030302020204" pitchFamily="66" charset="0"/>
              </a:rPr>
              <a:t>описание </a:t>
            </a:r>
            <a:r>
              <a:rPr lang="ru-RU" sz="2400" b="1" dirty="0">
                <a:latin typeface="Comic Sans MS" panose="030F0702030302020204" pitchFamily="66" charset="0"/>
              </a:rPr>
              <a:t>ожидаемого </a:t>
            </a:r>
            <a:r>
              <a:rPr lang="ru-RU" sz="2400" b="1" dirty="0" smtClean="0">
                <a:latin typeface="Comic Sans MS" panose="030F0702030302020204" pitchFamily="66" charset="0"/>
              </a:rPr>
              <a:t>результата от реализации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225" y="2484866"/>
            <a:ext cx="675302" cy="68908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79401" y="2623483"/>
            <a:ext cx="11081660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Описание проблемы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40572" y="4093835"/>
            <a:ext cx="9205359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Предварительный расчет расходов на реализацию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0644" y="7044607"/>
            <a:ext cx="7528957" cy="521932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*  И иные сведения, ч.3 ст.26.1 131-ФЗ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40573" y="4777390"/>
            <a:ext cx="8480965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Планируемые сроки, сведения о финансовом, трудовом и имущественном участии в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28697" y="5659615"/>
            <a:ext cx="8480965" cy="891264"/>
          </a:xfrm>
          <a:prstGeom prst="rect">
            <a:avLst/>
          </a:prstGeom>
        </p:spPr>
        <p:txBody>
          <a:bodyPr wrap="square" lIns="151122" tIns="75562" rIns="151122" bIns="75562">
            <a:spAutoFit/>
          </a:bodyPr>
          <a:lstStyle/>
          <a:p>
            <a:pPr algn="just"/>
            <a:r>
              <a:rPr lang="ru-RU" sz="2400" b="1" dirty="0" smtClean="0">
                <a:latin typeface="Comic Sans MS" panose="030F0702030302020204" pitchFamily="66" charset="0"/>
              </a:rPr>
              <a:t>Указание на территорию МО, в границах которой будет реализовываться </a:t>
            </a:r>
            <a:r>
              <a:rPr lang="ru-RU" sz="2400" b="1" dirty="0" err="1" smtClean="0">
                <a:latin typeface="Comic Sans MS" panose="030F0702030302020204" pitchFamily="66" charset="0"/>
              </a:rPr>
              <a:t>ИнП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225" y="3225145"/>
            <a:ext cx="675302" cy="68908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225" y="5668654"/>
            <a:ext cx="675302" cy="68908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225" y="4777391"/>
            <a:ext cx="675302" cy="68908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225" y="4010259"/>
            <a:ext cx="675302" cy="68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61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5134</TotalTime>
  <Words>789</Words>
  <Application>Microsoft Office PowerPoint</Application>
  <PresentationFormat>Произвольный</PresentationFormat>
  <Paragraphs>105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Комитет по местному самоуправлению, межнациональным и межконфессиональным отношениям Ленинградской области  Отдел государственной поддержки развития местного самоуправления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aliona.bastron@yandex.ru</dc:creator>
  <cp:lastModifiedBy>Александр Валерьевич Кривенко</cp:lastModifiedBy>
  <cp:revision>317</cp:revision>
  <cp:lastPrinted>2023-03-13T07:01:09Z</cp:lastPrinted>
  <dcterms:created xsi:type="dcterms:W3CDTF">2020-11-20T09:27:25Z</dcterms:created>
  <dcterms:modified xsi:type="dcterms:W3CDTF">2024-03-07T07:26:18Z</dcterms:modified>
</cp:coreProperties>
</file>