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80" r:id="rId5"/>
    <p:sldId id="259" r:id="rId6"/>
    <p:sldId id="281" r:id="rId7"/>
    <p:sldId id="260" r:id="rId8"/>
    <p:sldId id="262" r:id="rId9"/>
    <p:sldId id="263" r:id="rId10"/>
    <p:sldId id="265" r:id="rId11"/>
    <p:sldId id="267" r:id="rId12"/>
    <p:sldId id="269" r:id="rId13"/>
    <p:sldId id="268" r:id="rId14"/>
    <p:sldId id="270" r:id="rId15"/>
    <p:sldId id="273" r:id="rId16"/>
    <p:sldId id="277" r:id="rId17"/>
    <p:sldId id="282" r:id="rId18"/>
    <p:sldId id="276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-59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D8040-630D-41C7-8BCC-0F4E4EB421B3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48DE-609E-4E90-AFDF-0D7F4720E6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444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2948DE-609E-4E90-AFDF-0D7F4720E6D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561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1684-F5FC-4802-90F4-F770870B934C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010-B8D4-4355-B720-F6C74F7DE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552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1684-F5FC-4802-90F4-F770870B934C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010-B8D4-4355-B720-F6C74F7DE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897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5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5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1684-F5FC-4802-90F4-F770870B934C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010-B8D4-4355-B720-F6C74F7DE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076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1684-F5FC-4802-90F4-F770870B934C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010-B8D4-4355-B720-F6C74F7DE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8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1684-F5FC-4802-90F4-F770870B934C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010-B8D4-4355-B720-F6C74F7DE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230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1684-F5FC-4802-90F4-F770870B934C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010-B8D4-4355-B720-F6C74F7DE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38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1684-F5FC-4802-90F4-F770870B934C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010-B8D4-4355-B720-F6C74F7DE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865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1684-F5FC-4802-90F4-F770870B934C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010-B8D4-4355-B720-F6C74F7DE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479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1684-F5FC-4802-90F4-F770870B934C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010-B8D4-4355-B720-F6C74F7DE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949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1684-F5FC-4802-90F4-F770870B934C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010-B8D4-4355-B720-F6C74F7DE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92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FC1684-F5FC-4802-90F4-F770870B934C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60A010-B8D4-4355-B720-F6C74F7DE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318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1">
                <a:lumMod val="20000"/>
                <a:lumOff val="80000"/>
              </a:schemeClr>
            </a:gs>
            <a:gs pos="0">
              <a:schemeClr val="accent1">
                <a:lumMod val="5000"/>
                <a:lumOff val="95000"/>
              </a:schemeClr>
            </a:gs>
            <a:gs pos="36000">
              <a:schemeClr val="accent1">
                <a:lumMod val="0"/>
                <a:lumOff val="100000"/>
              </a:schemeClr>
            </a:gs>
            <a:gs pos="0">
              <a:schemeClr val="accent1">
                <a:lumMod val="45000"/>
                <a:lumOff val="55000"/>
              </a:schemeClr>
            </a:gs>
            <a:gs pos="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FC1684-F5FC-4802-90F4-F770870B934C}" type="datetimeFigureOut">
              <a:rPr lang="ru-RU" smtClean="0"/>
              <a:t>07.03.2024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0A010-B8D4-4355-B720-F6C74F7DE0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694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6027009"/>
            <a:ext cx="12192000" cy="8309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617693" cy="10219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31256" y="6027009"/>
            <a:ext cx="7460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отдела государственной поддержки развития местного самоуправления комитета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местному самоуправлению, межнациональным и межконфессиональным отношениям Ленинградской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071" y="6180897"/>
            <a:ext cx="36724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Траурих Анна Сергеевна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2036" y="2085118"/>
            <a:ext cx="10437634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ТОСЫ. Правовые нормы и алгоритм создания. Реализация о</a:t>
            </a:r>
            <a:r>
              <a:rPr lang="ru-RU" sz="3200" b="1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бластного закона  от 16.02.2024 №10-оз</a:t>
            </a:r>
            <a:br>
              <a:rPr lang="ru-RU" sz="3200" b="1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cap="none" spc="0" dirty="0" smtClean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 содействии участию населения в осуществлении местного самоуправления в Ленинградской области».</a:t>
            </a:r>
          </a:p>
          <a:p>
            <a:pPr algn="ctr"/>
            <a:endParaRPr lang="ru-RU" sz="3200" b="1" cap="none" spc="0" dirty="0">
              <a:ln w="0"/>
              <a:solidFill>
                <a:schemeClr val="accent5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6635" y="0"/>
            <a:ext cx="1506071" cy="102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314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3"/>
            <a:ext cx="12192000" cy="618309"/>
            <a:chOff x="0" y="0"/>
            <a:chExt cx="12192000" cy="618309"/>
          </a:xfrm>
          <a:solidFill>
            <a:srgbClr val="0070C0"/>
          </a:solidFill>
        </p:grpSpPr>
        <p:sp>
          <p:nvSpPr>
            <p:cNvPr id="3" name="Прямоугольник 2"/>
            <p:cNvSpPr/>
            <p:nvPr/>
          </p:nvSpPr>
          <p:spPr>
            <a:xfrm>
              <a:off x="0" y="0"/>
              <a:ext cx="12192000" cy="61830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67839" y="62617"/>
              <a:ext cx="9934105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территории, на которой планируется осуществление ТОС</a:t>
              </a: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322424" y="797576"/>
            <a:ext cx="94662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Территориальное общественное самоуправление может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осуществляться в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пределах следующих территорий проживания граждан: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1349832" y="1787002"/>
            <a:ext cx="5556069" cy="630146"/>
            <a:chOff x="2394857" y="2133999"/>
            <a:chExt cx="5556069" cy="630146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2734491" y="2133999"/>
              <a:ext cx="5068390" cy="630146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394857" y="2249017"/>
              <a:ext cx="555606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подъезд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многоквартирного жилого дома</a:t>
              </a:r>
            </a:p>
          </p:txBody>
        </p:sp>
      </p:grpSp>
      <p:sp>
        <p:nvSpPr>
          <p:cNvPr id="10" name="Скругленный прямоугольник 9"/>
          <p:cNvSpPr/>
          <p:nvPr/>
        </p:nvSpPr>
        <p:spPr>
          <a:xfrm>
            <a:off x="1689466" y="2586198"/>
            <a:ext cx="5068391" cy="639689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t"/>
          <a:lstStyle/>
          <a:p>
            <a:pPr algn="ctr"/>
            <a:endParaRPr lang="ru-RU" sz="3400" b="1" dirty="0">
              <a:latin typeface="Constantia" panose="02030602050306030303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349832" y="3394925"/>
            <a:ext cx="5556069" cy="630146"/>
            <a:chOff x="2394857" y="2133999"/>
            <a:chExt cx="5556069" cy="630146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2734491" y="2133999"/>
              <a:ext cx="5068390" cy="630146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394857" y="2249017"/>
              <a:ext cx="555606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группа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жилых домов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1349832" y="4194115"/>
            <a:ext cx="5556069" cy="630146"/>
            <a:chOff x="2394857" y="2133999"/>
            <a:chExt cx="5556069" cy="630146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734491" y="2133999"/>
              <a:ext cx="5068390" cy="630146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394857" y="2249017"/>
              <a:ext cx="555606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жилой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микрорайон</a:t>
              </a:r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1201784" y="2693947"/>
            <a:ext cx="55560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многоквартирный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жилой дом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1541418" y="4982282"/>
            <a:ext cx="5216436" cy="707887"/>
            <a:chOff x="2586446" y="2125509"/>
            <a:chExt cx="5216435" cy="544818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2734491" y="2133999"/>
              <a:ext cx="5068390" cy="536328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2586446" y="2125509"/>
              <a:ext cx="4876799" cy="5448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сельский населённый пункт, не являющийся поселением</a:t>
              </a: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1288872" y="5859209"/>
            <a:ext cx="5556069" cy="630146"/>
            <a:chOff x="2394857" y="2133999"/>
            <a:chExt cx="5556069" cy="630146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2734491" y="2133999"/>
              <a:ext cx="5068390" cy="630146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394857" y="2249017"/>
              <a:ext cx="555606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иные территории проживания граждан</a:t>
              </a:r>
            </a:p>
          </p:txBody>
        </p:sp>
      </p:grp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/>
          <a:srcRect b="11587"/>
          <a:stretch/>
        </p:blipFill>
        <p:spPr>
          <a:xfrm>
            <a:off x="7924413" y="4256882"/>
            <a:ext cx="3728455" cy="248563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59" y="6388362"/>
            <a:ext cx="1058088" cy="4696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413" y="1466367"/>
            <a:ext cx="3728455" cy="267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59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" y="6388362"/>
            <a:ext cx="1119052" cy="469638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0" y="-18286"/>
            <a:ext cx="12192000" cy="879955"/>
            <a:chOff x="0" y="-13124"/>
            <a:chExt cx="12192000" cy="631433"/>
          </a:xfrm>
          <a:solidFill>
            <a:srgbClr val="0070C0"/>
          </a:solidFill>
        </p:grpSpPr>
        <p:sp>
          <p:nvSpPr>
            <p:cNvPr id="4" name="Прямоугольник 3"/>
            <p:cNvSpPr/>
            <p:nvPr/>
          </p:nvSpPr>
          <p:spPr>
            <a:xfrm>
              <a:off x="0" y="0"/>
              <a:ext cx="12192000" cy="61830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0" y="-13124"/>
              <a:ext cx="11886068" cy="59630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Регистрация ТОС. Учредительные </a:t>
              </a:r>
              <a:r>
                <a:rPr lang="ru-RU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документы. </a:t>
              </a:r>
              <a:r>
                <a:rPr lang="ru-RU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Регистрация ТОС в </a:t>
              </a:r>
              <a:r>
                <a:rPr lang="ru-RU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качестве</a:t>
              </a:r>
              <a:r>
                <a:rPr lang="en-US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юридического </a:t>
              </a:r>
              <a:r>
                <a:rPr lang="ru-RU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лица. 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3027714" y="1158067"/>
            <a:ext cx="63258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 в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этапа: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6463" y="1977686"/>
            <a:ext cx="10722428" cy="1269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уполномоченный орган муниципального образования подаётся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заявление по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вопросу рассмотрения границ ТОС и регистрации устава ТОС.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6463" y="3361899"/>
            <a:ext cx="10722428" cy="1269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ru-RU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Уполномоченный орган муниципального образования принимает решение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регистрации устава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ТОС,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вносит его в Реестр уставов ТОС.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406537" y="5077039"/>
            <a:ext cx="7627577" cy="1445682"/>
            <a:chOff x="2057400" y="2133998"/>
            <a:chExt cx="5745481" cy="1713677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057400" y="2133998"/>
              <a:ext cx="5745481" cy="1713677"/>
            </a:xfrm>
            <a:prstGeom prst="roundRect">
              <a:avLst/>
            </a:prstGeom>
            <a:ln w="28575">
              <a:solidFill>
                <a:srgbClr val="0070C0"/>
              </a:solidFill>
              <a:prstDash val="soli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152106" y="2157410"/>
              <a:ext cx="5556069" cy="1631216"/>
            </a:xfrm>
            <a:prstGeom prst="rect">
              <a:avLst/>
            </a:prstGeom>
            <a:ln>
              <a:noFill/>
              <a:prstDash val="solid"/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Территориальное общественное самоуправление 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соответствии с его уставом может быть </a:t>
              </a:r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юридическим лицом </a:t>
              </a:r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подлежит государственной регистрации согласно закону 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 некоммерческих организациях» № 7-ФЗ от 12.01.1996 г.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199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6"/>
            <a:ext cx="12192000" cy="618309"/>
            <a:chOff x="0" y="0"/>
            <a:chExt cx="12192000" cy="618309"/>
          </a:xfrm>
          <a:solidFill>
            <a:srgbClr val="0070C0"/>
          </a:solidFill>
        </p:grpSpPr>
        <p:sp>
          <p:nvSpPr>
            <p:cNvPr id="3" name="Прямоугольник 2"/>
            <p:cNvSpPr/>
            <p:nvPr/>
          </p:nvSpPr>
          <p:spPr>
            <a:xfrm>
              <a:off x="0" y="0"/>
              <a:ext cx="12192000" cy="61830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67838" y="62617"/>
              <a:ext cx="8357853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ВОПРОС:				ОТВЕТ:</a:t>
              </a:r>
              <a:endPara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" y="6388362"/>
            <a:ext cx="1119052" cy="4696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1713" y="2774596"/>
            <a:ext cx="44215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чём положительные и отрицательные стороны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 ТОС в статусе юридического лица?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4885509" y="1016271"/>
            <a:ext cx="7110550" cy="5763417"/>
            <a:chOff x="4859383" y="680932"/>
            <a:chExt cx="7110550" cy="5763417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4859383" y="680932"/>
              <a:ext cx="7110550" cy="5580531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7991204" y="680932"/>
              <a:ext cx="8469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</a:t>
              </a:r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+</a:t>
              </a:r>
              <a:r>
                <a:rPr lang="ru-RU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521113" y="1221389"/>
              <a:ext cx="6241992" cy="3739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Возможность выступать стороной договорных отношений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выполнять услуги для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населения;</a:t>
              </a:r>
            </a:p>
            <a:p>
              <a:pPr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Привлекать на свой расчётный счёт денежные средства населения в виде добровольных взносов или средств самообложения, благотворительные взносы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спонсоров;</a:t>
              </a:r>
            </a:p>
            <a:p>
              <a:pPr algn="just"/>
              <a:endPara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Участвовать в конкурсах социальных проектов и получать гранты и субсидии для осуществления своей деятельности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различных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уровнях;</a:t>
              </a:r>
            </a:p>
            <a:p>
              <a:pPr algn="just"/>
              <a:endParaRPr lang="ru-RU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Предпринимательская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деятельность, приносящая прибыль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от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производства товаров и услуг, отвечающая целям создания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ТОС.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993380" y="4675951"/>
              <a:ext cx="84255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«</a:t>
              </a:r>
              <a:r>
                <a:rPr lang="ru-RU" sz="3200" dirty="0"/>
                <a:t>–</a:t>
              </a:r>
              <a:r>
                <a:rPr lang="ru-RU" sz="3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521113" y="5244020"/>
              <a:ext cx="624199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Затраты на заработную плату и налоги, канцтовары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программы бухгалтерского и налогового учёта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/>
              </a:r>
              <a:b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от </a:t>
              </a:r>
              <a:r>
                <a:rPr lang="ru-RU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предпринимательской </a:t>
              </a:r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деятельности.</a:t>
              </a:r>
              <a:endParaRPr lang="ru-R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ru-RU" dirty="0"/>
            </a:p>
          </p:txBody>
        </p:sp>
        <p:pic>
          <p:nvPicPr>
            <p:cNvPr id="13" name="Picture 2" descr="🔹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8541" y="1325713"/>
              <a:ext cx="391487" cy="3707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🔹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8538" y="4093131"/>
              <a:ext cx="391487" cy="3707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🔹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8539" y="3172721"/>
              <a:ext cx="391487" cy="3707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🔹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8540" y="2123275"/>
              <a:ext cx="391487" cy="3707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2" descr="🔹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6641" y="5473442"/>
              <a:ext cx="391487" cy="3707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2389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6"/>
            <a:ext cx="12192000" cy="618309"/>
            <a:chOff x="0" y="0"/>
            <a:chExt cx="12192000" cy="618309"/>
          </a:xfrm>
          <a:solidFill>
            <a:srgbClr val="0070C0"/>
          </a:solidFill>
        </p:grpSpPr>
        <p:sp>
          <p:nvSpPr>
            <p:cNvPr id="3" name="Прямоугольник 2"/>
            <p:cNvSpPr/>
            <p:nvPr/>
          </p:nvSpPr>
          <p:spPr>
            <a:xfrm>
              <a:off x="0" y="0"/>
              <a:ext cx="12192000" cy="61830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67838" y="62617"/>
              <a:ext cx="9934105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Система органов ТОС, выборные лица</a:t>
              </a:r>
              <a:endPara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" y="6388362"/>
            <a:ext cx="1119052" cy="469638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546464" y="2074627"/>
            <a:ext cx="5556069" cy="630146"/>
            <a:chOff x="2394857" y="2133999"/>
            <a:chExt cx="5556069" cy="630146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2734491" y="2133999"/>
              <a:ext cx="5068390" cy="630146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394857" y="2249017"/>
              <a:ext cx="555606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Общие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собрания, конференции жителей</a:t>
              </a: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546464" y="3217409"/>
            <a:ext cx="5556069" cy="1221955"/>
            <a:chOff x="2394857" y="2133998"/>
            <a:chExt cx="5556069" cy="1221955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2734491" y="2133998"/>
              <a:ext cx="5068390" cy="1221955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394857" y="2249017"/>
              <a:ext cx="555606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оветы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комитеты и иные органы территориального общественного самоуправления (ТОС)</a:t>
              </a: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557219" y="4918246"/>
            <a:ext cx="5556069" cy="940774"/>
            <a:chOff x="2394857" y="2133999"/>
            <a:chExt cx="5556069" cy="940774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734491" y="2133999"/>
              <a:ext cx="5068390" cy="940774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394857" y="2249017"/>
              <a:ext cx="555606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ыборные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лица </a:t>
              </a:r>
              <a:endPara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общественного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самоуправления</a:t>
              </a:r>
            </a:p>
          </p:txBody>
        </p:sp>
      </p:grpSp>
      <p:pic>
        <p:nvPicPr>
          <p:cNvPr id="1026" name="Picture 2" descr="Организация собрания собственников многоквартирных домов: как собраться  вместе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469" y="1782291"/>
            <a:ext cx="5427459" cy="433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518162" y="928198"/>
            <a:ext cx="59392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территориального общественного самоуправления включает в себя:</a:t>
            </a:r>
          </a:p>
        </p:txBody>
      </p:sp>
    </p:spTree>
    <p:extLst>
      <p:ext uri="{BB962C8B-B14F-4D97-AF65-F5344CB8AC3E}">
        <p14:creationId xmlns:p14="http://schemas.microsoft.com/office/powerpoint/2010/main" val="163862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3"/>
            <a:ext cx="12192000" cy="618309"/>
            <a:chOff x="0" y="0"/>
            <a:chExt cx="12192000" cy="618309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0"/>
              <a:ext cx="12192000" cy="618309"/>
            </a:xfrm>
            <a:prstGeom prst="rect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67839" y="62617"/>
              <a:ext cx="83578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ВОПРОС:						ОТВЕТ:</a:t>
              </a:r>
              <a:endPara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" y="6388362"/>
            <a:ext cx="1119052" cy="4696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9762" y="2718508"/>
            <a:ext cx="45696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ли обязательным создание органов ТОС? 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5606474" y="2022765"/>
            <a:ext cx="6093774" cy="3814618"/>
            <a:chOff x="5606474" y="2022765"/>
            <a:chExt cx="6093774" cy="3814618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5606474" y="2022765"/>
              <a:ext cx="6093774" cy="3814618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919397" y="2498913"/>
              <a:ext cx="546792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Жители </a:t>
              </a:r>
              <a:r>
                <a:rPr lang="ru-RU" sz="3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вправе самостоятельно </a:t>
              </a:r>
              <a:r>
                <a:rPr lang="ru-RU" sz="3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определять </a:t>
              </a:r>
              <a:r>
                <a:rPr lang="ru-RU" sz="3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структуру организации </a:t>
              </a:r>
              <a:r>
                <a:rPr lang="ru-RU" sz="3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территориального общественного </a:t>
              </a:r>
              <a:r>
                <a:rPr lang="ru-RU" sz="3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самоуправления</a:t>
              </a:r>
              <a:br>
                <a:rPr lang="ru-RU" sz="3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3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 </a:t>
              </a:r>
              <a:r>
                <a:rPr lang="ru-RU" sz="3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соблюдением норм </a:t>
              </a:r>
              <a:r>
                <a:rPr lang="ru-RU" sz="3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законодательства</a:t>
              </a:r>
              <a:endParaRPr lang="ru-RU" sz="3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3375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6"/>
            <a:ext cx="12192000" cy="618309"/>
            <a:chOff x="0" y="0"/>
            <a:chExt cx="12192000" cy="618309"/>
          </a:xfrm>
          <a:solidFill>
            <a:srgbClr val="0070C0"/>
          </a:solidFill>
        </p:grpSpPr>
        <p:sp>
          <p:nvSpPr>
            <p:cNvPr id="3" name="Прямоугольник 2"/>
            <p:cNvSpPr/>
            <p:nvPr/>
          </p:nvSpPr>
          <p:spPr>
            <a:xfrm>
              <a:off x="0" y="0"/>
              <a:ext cx="12192000" cy="61830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67838" y="62617"/>
              <a:ext cx="9934105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Источники финансирования ТОС</a:t>
              </a:r>
              <a:endPara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942721"/>
              </p:ext>
            </p:extLst>
          </p:nvPr>
        </p:nvGraphicFramePr>
        <p:xfrm>
          <a:off x="985519" y="1103590"/>
          <a:ext cx="10220961" cy="5282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06386"/>
                <a:gridCol w="3160682"/>
                <a:gridCol w="3353893"/>
              </a:tblGrid>
              <a:tr h="79487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Собственные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Финансовые средства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МСУ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Привлеченные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финансовые средства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940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волонтёрский труд жителей территории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грантов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42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средства, полученные от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коммерческой деятельности ТОС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льготы по аренде помещений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спонсорская помощь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бизнеса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70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средства, полученные в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виде прибыли от организаций, учредителем которых является ТОС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имущество, передаваемое МСУ в пользование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пожертвования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3484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льготы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добровольные взносы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703"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выполнение муниципального заказа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874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6"/>
            <a:ext cx="12192000" cy="618309"/>
            <a:chOff x="0" y="0"/>
            <a:chExt cx="12192000" cy="618309"/>
          </a:xfrm>
          <a:solidFill>
            <a:srgbClr val="0070C0"/>
          </a:solidFill>
        </p:grpSpPr>
        <p:sp>
          <p:nvSpPr>
            <p:cNvPr id="3" name="Прямоугольник 2"/>
            <p:cNvSpPr/>
            <p:nvPr/>
          </p:nvSpPr>
          <p:spPr>
            <a:xfrm>
              <a:off x="0" y="0"/>
              <a:ext cx="12192000" cy="61830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67838" y="62617"/>
              <a:ext cx="11910951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Схема процесса создания ТОС</a:t>
              </a: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634820" y="1351813"/>
            <a:ext cx="10976986" cy="4769641"/>
            <a:chOff x="727823" y="1064430"/>
            <a:chExt cx="10976986" cy="4769641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749393" y="1067556"/>
              <a:ext cx="3360793" cy="767459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2000" b="1" dirty="0">
                <a:latin typeface="Constantia" panose="02030602050306030303" pitchFamily="18" charset="0"/>
              </a:endParaRPr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727824" y="2259106"/>
              <a:ext cx="3382363" cy="1067866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6263230" y="2299229"/>
              <a:ext cx="5441089" cy="1021466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Принимает </a:t>
              </a:r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решение </a:t>
              </a:r>
            </a:p>
            <a:p>
              <a:pPr algn="ctr"/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 </a:t>
              </a:r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границах ТОС</a:t>
              </a:r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727823" y="3751063"/>
              <a:ext cx="3382363" cy="891458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6263230" y="3751063"/>
              <a:ext cx="5441089" cy="947314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r>
                <a: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Принятие Устава ТОС, </a:t>
              </a:r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целей и направлений деятельности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727823" y="5066612"/>
              <a:ext cx="3382363" cy="767459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6263230" y="5065959"/>
              <a:ext cx="5441089" cy="767459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grpSp>
          <p:nvGrpSpPr>
            <p:cNvPr id="6" name="Группа 5"/>
            <p:cNvGrpSpPr/>
            <p:nvPr/>
          </p:nvGrpSpPr>
          <p:grpSpPr>
            <a:xfrm>
              <a:off x="6263232" y="1064430"/>
              <a:ext cx="5441577" cy="770585"/>
              <a:chOff x="6069107" y="1004047"/>
              <a:chExt cx="5441577" cy="894472"/>
            </a:xfrm>
          </p:grpSpPr>
          <p:sp>
            <p:nvSpPr>
              <p:cNvPr id="19" name="Скругленный прямоугольник 18"/>
              <p:cNvSpPr/>
              <p:nvPr/>
            </p:nvSpPr>
            <p:spPr>
              <a:xfrm>
                <a:off x="6069107" y="1004047"/>
                <a:ext cx="5441087" cy="894472"/>
              </a:xfrm>
              <a:prstGeom prst="roundRect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91434" tIns="45717" rIns="91434" bIns="45717" rtlCol="0" anchor="t"/>
              <a:lstStyle/>
              <a:p>
                <a:pPr algn="ctr"/>
                <a:endParaRPr lang="ru-RU" sz="3400" b="1" dirty="0">
                  <a:latin typeface="Constantia" panose="02030602050306030303" pitchFamily="18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6096001" y="1189673"/>
                <a:ext cx="54146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Принимает решение о создании ТОС</a:t>
                </a:r>
                <a:endPara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865096" y="1251228"/>
              <a:ext cx="30659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Инициативная группа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96823" y="3839781"/>
              <a:ext cx="306593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Учредительное собрание жителей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65093" y="2305032"/>
              <a:ext cx="31600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Представительный орган </a:t>
              </a:r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муниципального </a:t>
              </a:r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образования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303326" y="5189722"/>
              <a:ext cx="536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Регистрация</a:t>
              </a:r>
              <a:r>
                <a:rPr lang="ru-RU" sz="2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Устава ТОС</a:t>
              </a:r>
              <a:endPara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49393" y="5066612"/>
              <a:ext cx="329732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Уполномоченный </a:t>
              </a:r>
            </a:p>
            <a:p>
              <a:pPr algn="ctr"/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орган МСУ</a:t>
              </a:r>
              <a:endPara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Стрелка вправо с вырезом 32"/>
            <p:cNvSpPr/>
            <p:nvPr/>
          </p:nvSpPr>
          <p:spPr>
            <a:xfrm>
              <a:off x="4697505" y="1208968"/>
              <a:ext cx="978408" cy="484632"/>
            </a:xfrm>
            <a:prstGeom prst="notched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Стрелка вправо с вырезом 37"/>
            <p:cNvSpPr/>
            <p:nvPr/>
          </p:nvSpPr>
          <p:spPr>
            <a:xfrm>
              <a:off x="4697505" y="2570547"/>
              <a:ext cx="978408" cy="484632"/>
            </a:xfrm>
            <a:prstGeom prst="notched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Стрелка вправо с вырезом 38"/>
            <p:cNvSpPr/>
            <p:nvPr/>
          </p:nvSpPr>
          <p:spPr>
            <a:xfrm>
              <a:off x="4697505" y="3951408"/>
              <a:ext cx="978408" cy="484632"/>
            </a:xfrm>
            <a:prstGeom prst="notched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Стрелка вправо с вырезом 39"/>
            <p:cNvSpPr/>
            <p:nvPr/>
          </p:nvSpPr>
          <p:spPr>
            <a:xfrm>
              <a:off x="4702614" y="5208025"/>
              <a:ext cx="978408" cy="484632"/>
            </a:xfrm>
            <a:prstGeom prst="notched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8206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6"/>
            <a:ext cx="12192000" cy="618309"/>
            <a:chOff x="0" y="0"/>
            <a:chExt cx="12192000" cy="618309"/>
          </a:xfrm>
          <a:solidFill>
            <a:srgbClr val="0070C0"/>
          </a:solidFill>
        </p:grpSpPr>
        <p:sp>
          <p:nvSpPr>
            <p:cNvPr id="3" name="Прямоугольник 2"/>
            <p:cNvSpPr/>
            <p:nvPr/>
          </p:nvSpPr>
          <p:spPr>
            <a:xfrm>
              <a:off x="0" y="0"/>
              <a:ext cx="12192000" cy="61830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67838" y="62617"/>
              <a:ext cx="11910951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Выбор инициативных проектов - 2024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745242" y="5872409"/>
            <a:ext cx="10451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публичный и открытый характер мероприятий!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497101" y="1160962"/>
            <a:ext cx="6526310" cy="4402867"/>
            <a:chOff x="2411503" y="1030941"/>
            <a:chExt cx="6526310" cy="4402867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2411508" y="1030941"/>
              <a:ext cx="6526305" cy="936579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2411504" y="3536235"/>
              <a:ext cx="6526305" cy="767459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501153" y="1083731"/>
              <a:ext cx="64366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Выдвижение</a:t>
              </a:r>
              <a:b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инициативного проекта ТОС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12140" y="3650844"/>
              <a:ext cx="54146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Участие в реализации проекта 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Скругленный прямоугольник 33"/>
            <p:cNvSpPr/>
            <p:nvPr/>
          </p:nvSpPr>
          <p:spPr>
            <a:xfrm>
              <a:off x="2411503" y="4666349"/>
              <a:ext cx="6526305" cy="767459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012139" y="4819245"/>
              <a:ext cx="54146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Общественный контроль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2411503" y="2327901"/>
              <a:ext cx="6526305" cy="845679"/>
              <a:chOff x="2411503" y="2327901"/>
              <a:chExt cx="6526305" cy="845679"/>
            </a:xfrm>
          </p:grpSpPr>
          <p:sp>
            <p:nvSpPr>
              <p:cNvPr id="23" name="Скругленный прямоугольник 22"/>
              <p:cNvSpPr/>
              <p:nvPr/>
            </p:nvSpPr>
            <p:spPr>
              <a:xfrm>
                <a:off x="2411503" y="2330175"/>
                <a:ext cx="6526305" cy="843405"/>
              </a:xfrm>
              <a:prstGeom prst="roundRect">
                <a:avLst/>
              </a:prstGeom>
              <a:ln w="57150">
                <a:solidFill>
                  <a:srgbClr val="0070C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lIns="91434" tIns="45717" rIns="91434" bIns="45717" rtlCol="0" anchor="t"/>
              <a:lstStyle/>
              <a:p>
                <a:pPr algn="ctr"/>
                <a:endPara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265200" y="2327901"/>
                <a:ext cx="490855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Обсуждение на собрании,</a:t>
                </a:r>
                <a:br>
                  <a:rPr lang="ru-RU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выбор проекта</a:t>
                </a:r>
              </a:p>
            </p:txBody>
          </p:sp>
        </p:grpSp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369" y="926895"/>
            <a:ext cx="4547666" cy="463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11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6720" y="2487854"/>
            <a:ext cx="10225766" cy="1323415"/>
          </a:xfrm>
          <a:prstGeom prst="rect">
            <a:avLst/>
          </a:prstGeom>
          <a:noFill/>
        </p:spPr>
        <p:txBody>
          <a:bodyPr wrap="none" lIns="91417" tIns="45708" rIns="91417" bIns="45708" rtlCol="0">
            <a:spAutoFit/>
          </a:bodyPr>
          <a:lstStyle/>
          <a:p>
            <a:pPr defTabSz="457046"/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</a:rPr>
              <a:t>Спасибо за внимание</a:t>
            </a:r>
            <a:r>
              <a:rPr lang="ru-RU" sz="8000" b="1" dirty="0">
                <a:solidFill>
                  <a:schemeClr val="accent1">
                    <a:lumMod val="50000"/>
                  </a:schemeClr>
                </a:solidFill>
                <a:latin typeface="Constantia" panose="02030602050306030303" pitchFamily="18" charset="0"/>
              </a:rPr>
              <a:t>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2858996" cy="119984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169" y="5657673"/>
            <a:ext cx="30396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Траурих Анна Сергеевна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(812) 539-44-05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as_traurih@lenreg.ru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53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3"/>
            <a:ext cx="12192000" cy="618309"/>
            <a:chOff x="0" y="0"/>
            <a:chExt cx="12192000" cy="618309"/>
          </a:xfrm>
          <a:solidFill>
            <a:srgbClr val="0070C0"/>
          </a:solidFill>
        </p:grpSpPr>
        <p:sp>
          <p:nvSpPr>
            <p:cNvPr id="10" name="Прямоугольник 9"/>
            <p:cNvSpPr/>
            <p:nvPr/>
          </p:nvSpPr>
          <p:spPr>
            <a:xfrm>
              <a:off x="0" y="0"/>
              <a:ext cx="12192000" cy="61830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6315" y="78321"/>
              <a:ext cx="4584356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Стратегия развития ТОС</a:t>
              </a:r>
              <a:endPara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215" y="1589103"/>
            <a:ext cx="607234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поддержать гражданскую активность на местах, в муниципалитетах, чтобы у людей была реальная возможность принимать участие в управлении своим посёлком или городом, в решении повседневных вопросов, которые на самом деле определяют качество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ловина рамки 5"/>
          <p:cNvSpPr/>
          <p:nvPr/>
        </p:nvSpPr>
        <p:spPr>
          <a:xfrm>
            <a:off x="457200" y="1322179"/>
            <a:ext cx="4361936" cy="605481"/>
          </a:xfrm>
          <a:prstGeom prst="halfFram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оловина рамки 6"/>
          <p:cNvSpPr/>
          <p:nvPr/>
        </p:nvSpPr>
        <p:spPr>
          <a:xfrm rot="10800000">
            <a:off x="2641637" y="5562449"/>
            <a:ext cx="4361936" cy="605481"/>
          </a:xfrm>
          <a:prstGeom prst="halfFram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36805" y="5467046"/>
            <a:ext cx="2021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В.В. Путин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5"/>
          <a:stretch/>
        </p:blipFill>
        <p:spPr>
          <a:xfrm>
            <a:off x="7704136" y="1253994"/>
            <a:ext cx="4043517" cy="5137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" y="6388362"/>
            <a:ext cx="1119052" cy="46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93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"/>
            <a:ext cx="12192000" cy="618309"/>
            <a:chOff x="0" y="0"/>
            <a:chExt cx="12192000" cy="618309"/>
          </a:xfrm>
          <a:solidFill>
            <a:srgbClr val="0070C0"/>
          </a:solidFill>
        </p:grpSpPr>
        <p:sp>
          <p:nvSpPr>
            <p:cNvPr id="5" name="Прямоугольник 4"/>
            <p:cNvSpPr/>
            <p:nvPr/>
          </p:nvSpPr>
          <p:spPr>
            <a:xfrm>
              <a:off x="0" y="0"/>
              <a:ext cx="12192000" cy="61830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7839" y="62617"/>
              <a:ext cx="8357853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Изменение мер поддержки инициатив граждан </a:t>
              </a:r>
              <a:endPara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Скругленный прямоугольник 15"/>
          <p:cNvSpPr/>
          <p:nvPr/>
        </p:nvSpPr>
        <p:spPr>
          <a:xfrm>
            <a:off x="4963016" y="1983691"/>
            <a:ext cx="6905897" cy="1270911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государственной поддержки старост и общественных советов 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" y="6388362"/>
            <a:ext cx="1119052" cy="46963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141018" y="5366289"/>
            <a:ext cx="27693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460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 руб.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963017" y="3597909"/>
            <a:ext cx="6905897" cy="1425073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4472C4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Запуск государственной поддержки территориального общественного самоуправления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269040" y="2241442"/>
            <a:ext cx="4256117" cy="2523791"/>
            <a:chOff x="269040" y="2241442"/>
            <a:chExt cx="4256117" cy="2523791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269040" y="2241442"/>
              <a:ext cx="4256117" cy="2523791"/>
              <a:chOff x="197179" y="811125"/>
              <a:chExt cx="3719433" cy="1709164"/>
            </a:xfrm>
          </p:grpSpPr>
          <p:pic>
            <p:nvPicPr>
              <p:cNvPr id="8" name="Рисунок 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7179" y="811125"/>
                <a:ext cx="888274" cy="1137306"/>
              </a:xfrm>
              <a:prstGeom prst="rect">
                <a:avLst/>
              </a:prstGeom>
            </p:spPr>
          </p:pic>
          <p:sp>
            <p:nvSpPr>
              <p:cNvPr id="9" name="Прямоугольник 8"/>
              <p:cNvSpPr/>
              <p:nvPr/>
            </p:nvSpPr>
            <p:spPr>
              <a:xfrm>
                <a:off x="1229976" y="1838426"/>
                <a:ext cx="2657295" cy="238188"/>
              </a:xfrm>
              <a:prstGeom prst="rect">
                <a:avLst/>
              </a:prstGeom>
            </p:spPr>
            <p:txBody>
              <a:bodyPr lIns="0" tIns="0" rIns="0" bIns="0">
                <a:noAutofit/>
              </a:bodyPr>
              <a:lstStyle/>
              <a:p>
                <a:pPr marL="12700" marR="54864" indent="0" algn="just">
                  <a:lnSpc>
                    <a:spcPts val="1464"/>
                  </a:lnSpc>
                  <a:spcBef>
                    <a:spcPts val="840"/>
                  </a:spcBef>
                </a:pPr>
                <a:r>
                  <a:rPr lang="ru-RU" sz="1600" b="1" dirty="0" smtClean="0">
                    <a:solidFill>
                      <a:srgbClr val="E30C15"/>
                    </a:solidFill>
                    <a:latin typeface="Constantia" panose="02030602050306030303" pitchFamily="18" charset="0"/>
                    <a:cs typeface="Times New Roman" panose="02020603050405020304" pitchFamily="18" charset="0"/>
                  </a:rPr>
                  <a:t>«О СОДЕЙСТВИИ УЧАСТИЮ</a:t>
                </a:r>
                <a:endParaRPr lang="ru" sz="1600" b="1" dirty="0">
                  <a:solidFill>
                    <a:srgbClr val="E30C15"/>
                  </a:solidFill>
                  <a:latin typeface="Constantia" panose="02030602050306030303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1171295" y="904084"/>
                <a:ext cx="2715976" cy="490667"/>
              </a:xfrm>
              <a:prstGeom prst="rect">
                <a:avLst/>
              </a:prstGeom>
            </p:spPr>
            <p:txBody>
              <a:bodyPr lIns="0" tIns="0" rIns="0" bIns="0">
                <a:noAutofit/>
              </a:bodyPr>
              <a:lstStyle/>
              <a:p>
                <a:pPr indent="0" algn="ctr">
                  <a:lnSpc>
                    <a:spcPts val="2088"/>
                  </a:lnSpc>
                  <a:spcAft>
                    <a:spcPts val="840"/>
                  </a:spcAft>
                </a:pPr>
                <a:r>
                  <a:rPr lang="ru" sz="1600" b="1" dirty="0" smtClean="0">
                    <a:solidFill>
                      <a:srgbClr val="56668A"/>
                    </a:solidFill>
                    <a:latin typeface="Constantia" panose="02030602050306030303" pitchFamily="18" charset="0"/>
                  </a:rPr>
                  <a:t>ОБЛАСТНОЙ ЗАКОН</a:t>
                </a:r>
                <a:br>
                  <a:rPr lang="ru" sz="1600" b="1" dirty="0" smtClean="0">
                    <a:solidFill>
                      <a:srgbClr val="56668A"/>
                    </a:solidFill>
                    <a:latin typeface="Constantia" panose="02030602050306030303" pitchFamily="18" charset="0"/>
                  </a:rPr>
                </a:br>
                <a:r>
                  <a:rPr lang="ru" sz="1600" b="1" dirty="0" smtClean="0">
                    <a:solidFill>
                      <a:srgbClr val="56668A"/>
                    </a:solidFill>
                    <a:latin typeface="Constantia" panose="02030602050306030303" pitchFamily="18" charset="0"/>
                  </a:rPr>
                  <a:t>ЛЕНИНГРАДСКОЙ ОБЛАСТИ</a:t>
                </a:r>
                <a:endParaRPr lang="ru" sz="1600" b="1" dirty="0">
                  <a:solidFill>
                    <a:srgbClr val="56668A"/>
                  </a:solidFill>
                  <a:latin typeface="Constantia" panose="02030602050306030303" pitchFamily="18" charset="0"/>
                </a:endParaRP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197179" y="1957521"/>
                <a:ext cx="3719433" cy="5627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2700" marR="54864" indent="0" algn="just">
                  <a:spcBef>
                    <a:spcPts val="840"/>
                  </a:spcBef>
                </a:pPr>
                <a:r>
                  <a:rPr lang="ru-RU" sz="1600" b="1" dirty="0" smtClean="0">
                    <a:solidFill>
                      <a:srgbClr val="E30C15"/>
                    </a:solidFill>
                    <a:latin typeface="Constantia" panose="02030602050306030303" pitchFamily="18" charset="0"/>
                    <a:cs typeface="Times New Roman" panose="02020603050405020304" pitchFamily="18" charset="0"/>
                  </a:rPr>
                  <a:t>НАСЕЛЕНИЯ В ОСУЩЕСТВЛЕНИИ МЕСТНОГО САМОУПРАВЛЕНИЯ </a:t>
                </a:r>
                <a:br>
                  <a:rPr lang="ru-RU" sz="1600" b="1" dirty="0" smtClean="0">
                    <a:solidFill>
                      <a:srgbClr val="E30C15"/>
                    </a:solidFill>
                    <a:latin typeface="Constantia" panose="02030602050306030303" pitchFamily="18" charset="0"/>
                    <a:cs typeface="Times New Roman" panose="02020603050405020304" pitchFamily="18" charset="0"/>
                  </a:rPr>
                </a:br>
                <a:r>
                  <a:rPr lang="ru-RU" sz="1600" b="1" dirty="0" smtClean="0">
                    <a:solidFill>
                      <a:srgbClr val="E30C15"/>
                    </a:solidFill>
                    <a:latin typeface="Constantia" panose="02030602050306030303" pitchFamily="18" charset="0"/>
                    <a:cs typeface="Times New Roman" panose="02020603050405020304" pitchFamily="18" charset="0"/>
                  </a:rPr>
                  <a:t>В ЛЕНИНГРАДСКОЙ ОБЛАСТИ»</a:t>
                </a:r>
                <a:endParaRPr lang="ru" sz="1600" b="1" dirty="0">
                  <a:solidFill>
                    <a:srgbClr val="E30C15"/>
                  </a:solidFill>
                  <a:latin typeface="Constantia" panose="02030602050306030303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4" name="Прямоугольник 13"/>
            <p:cNvSpPr/>
            <p:nvPr/>
          </p:nvSpPr>
          <p:spPr>
            <a:xfrm>
              <a:off x="1653003" y="3180173"/>
              <a:ext cx="2636435" cy="300801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indent="0" algn="ctr">
                <a:lnSpc>
                  <a:spcPts val="2088"/>
                </a:lnSpc>
                <a:spcAft>
                  <a:spcPts val="840"/>
                </a:spcAft>
              </a:pPr>
              <a:r>
                <a:rPr lang="ru-RU" sz="1600" b="1" dirty="0">
                  <a:solidFill>
                    <a:srgbClr val="56668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lang="ru-RU" sz="1600" b="1" dirty="0" smtClean="0">
                  <a:solidFill>
                    <a:srgbClr val="56668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 16.02.2024	№ 10-оз</a:t>
              </a:r>
              <a:endParaRPr lang="ru" sz="1600" b="1" dirty="0">
                <a:solidFill>
                  <a:srgbClr val="56668A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384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3"/>
            <a:ext cx="12192000" cy="618309"/>
            <a:chOff x="0" y="0"/>
            <a:chExt cx="12192000" cy="618309"/>
          </a:xfrm>
          <a:solidFill>
            <a:srgbClr val="0070C0"/>
          </a:solidFill>
        </p:grpSpPr>
        <p:sp>
          <p:nvSpPr>
            <p:cNvPr id="5" name="Прямоугольник 4"/>
            <p:cNvSpPr/>
            <p:nvPr/>
          </p:nvSpPr>
          <p:spPr>
            <a:xfrm>
              <a:off x="0" y="0"/>
              <a:ext cx="12192000" cy="61830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7839" y="62617"/>
              <a:ext cx="8357853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Преимущество поддержки данных изменений</a:t>
              </a:r>
              <a:endPara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Скругленный прямоугольник 12"/>
          <p:cNvSpPr/>
          <p:nvPr/>
        </p:nvSpPr>
        <p:spPr>
          <a:xfrm>
            <a:off x="4859386" y="1079863"/>
            <a:ext cx="6905897" cy="95771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организации ТОС закреплен в статье 27 Федерального закона № 131-ФЗ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59387" y="2144039"/>
            <a:ext cx="6905896" cy="9577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ТОС на внесение инициативного проекта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859383" y="3302412"/>
            <a:ext cx="6905896" cy="95771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повлечет уменьшения объема субсидий, реализуемых в рамках Законов № 3-оз и № 147-оз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859385" y="4413687"/>
            <a:ext cx="6905897" cy="95463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ТОС в качестве НКО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859385" y="5521880"/>
            <a:ext cx="6905897" cy="95463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еятельность ТОС не привязана территориально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административным центрам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691142" y="3788145"/>
            <a:ext cx="3208190" cy="1045112"/>
            <a:chOff x="7620973" y="1656080"/>
            <a:chExt cx="3212657" cy="1311202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7620973" y="1656080"/>
              <a:ext cx="3212657" cy="1257539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620973" y="1697752"/>
              <a:ext cx="3212657" cy="1269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Финансовая поддержка старост </a:t>
              </a:r>
            </a:p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 общественных советов </a:t>
              </a:r>
            </a:p>
            <a:p>
              <a:pPr algn="ctr"/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210</a:t>
              </a:r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млн рублей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691142" y="5014061"/>
            <a:ext cx="3208190" cy="934461"/>
            <a:chOff x="7333539" y="1693150"/>
            <a:chExt cx="3577291" cy="1115805"/>
          </a:xfrm>
        </p:grpSpPr>
        <p:sp>
          <p:nvSpPr>
            <p:cNvPr id="22" name="Прямоугольник с двумя усеченными противолежащими углами 10"/>
            <p:cNvSpPr/>
            <p:nvPr/>
          </p:nvSpPr>
          <p:spPr>
            <a:xfrm>
              <a:off x="7333539" y="1693150"/>
              <a:ext cx="3577291" cy="1115805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333539" y="1818516"/>
              <a:ext cx="3505200" cy="935182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Финансовая </a:t>
              </a:r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поддержка </a:t>
              </a:r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ТОС </a:t>
              </a:r>
            </a:p>
            <a:p>
              <a:pPr algn="ctr"/>
              <a:r>
                <a:rPr lang="ru-RU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250</a:t>
              </a:r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млн рублей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" y="6388362"/>
            <a:ext cx="1119052" cy="469638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260331" y="979545"/>
            <a:ext cx="4256117" cy="2523791"/>
            <a:chOff x="269040" y="2241442"/>
            <a:chExt cx="4256117" cy="2523791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269040" y="2241442"/>
              <a:ext cx="4256117" cy="2523791"/>
              <a:chOff x="197179" y="811125"/>
              <a:chExt cx="3719433" cy="1709164"/>
            </a:xfrm>
          </p:grpSpPr>
          <p:pic>
            <p:nvPicPr>
              <p:cNvPr id="28" name="Рисунок 2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7179" y="811125"/>
                <a:ext cx="888274" cy="1137306"/>
              </a:xfrm>
              <a:prstGeom prst="rect">
                <a:avLst/>
              </a:prstGeom>
            </p:spPr>
          </p:pic>
          <p:sp>
            <p:nvSpPr>
              <p:cNvPr id="29" name="Прямоугольник 28"/>
              <p:cNvSpPr/>
              <p:nvPr/>
            </p:nvSpPr>
            <p:spPr>
              <a:xfrm>
                <a:off x="1229976" y="1838426"/>
                <a:ext cx="2657295" cy="238188"/>
              </a:xfrm>
              <a:prstGeom prst="rect">
                <a:avLst/>
              </a:prstGeom>
            </p:spPr>
            <p:txBody>
              <a:bodyPr lIns="0" tIns="0" rIns="0" bIns="0">
                <a:noAutofit/>
              </a:bodyPr>
              <a:lstStyle/>
              <a:p>
                <a:pPr marL="12700" marR="54864" indent="0" algn="just">
                  <a:lnSpc>
                    <a:spcPts val="1464"/>
                  </a:lnSpc>
                  <a:spcBef>
                    <a:spcPts val="840"/>
                  </a:spcBef>
                </a:pPr>
                <a:r>
                  <a:rPr lang="ru-RU" sz="1600" b="1" dirty="0" smtClean="0">
                    <a:solidFill>
                      <a:srgbClr val="E30C15"/>
                    </a:solidFill>
                    <a:latin typeface="Constantia" panose="02030602050306030303" pitchFamily="18" charset="0"/>
                    <a:cs typeface="Times New Roman" panose="02020603050405020304" pitchFamily="18" charset="0"/>
                  </a:rPr>
                  <a:t>«О СОДЕЙСТВИИ УЧАСТИЮ</a:t>
                </a:r>
                <a:endParaRPr lang="ru" sz="1600" b="1" dirty="0">
                  <a:solidFill>
                    <a:srgbClr val="E30C15"/>
                  </a:solidFill>
                  <a:latin typeface="Constantia" panose="02030602050306030303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Прямоугольник 29"/>
              <p:cNvSpPr/>
              <p:nvPr/>
            </p:nvSpPr>
            <p:spPr>
              <a:xfrm>
                <a:off x="1171295" y="904084"/>
                <a:ext cx="2715976" cy="490667"/>
              </a:xfrm>
              <a:prstGeom prst="rect">
                <a:avLst/>
              </a:prstGeom>
            </p:spPr>
            <p:txBody>
              <a:bodyPr lIns="0" tIns="0" rIns="0" bIns="0">
                <a:noAutofit/>
              </a:bodyPr>
              <a:lstStyle/>
              <a:p>
                <a:pPr indent="0" algn="ctr">
                  <a:lnSpc>
                    <a:spcPts val="2088"/>
                  </a:lnSpc>
                  <a:spcAft>
                    <a:spcPts val="840"/>
                  </a:spcAft>
                </a:pPr>
                <a:r>
                  <a:rPr lang="ru" sz="1600" b="1" dirty="0" smtClean="0">
                    <a:solidFill>
                      <a:srgbClr val="56668A"/>
                    </a:solidFill>
                    <a:latin typeface="Constantia" panose="02030602050306030303" pitchFamily="18" charset="0"/>
                  </a:rPr>
                  <a:t>ОБЛАСТНОЙ ЗАКОН</a:t>
                </a:r>
                <a:br>
                  <a:rPr lang="ru" sz="1600" b="1" dirty="0" smtClean="0">
                    <a:solidFill>
                      <a:srgbClr val="56668A"/>
                    </a:solidFill>
                    <a:latin typeface="Constantia" panose="02030602050306030303" pitchFamily="18" charset="0"/>
                  </a:rPr>
                </a:br>
                <a:r>
                  <a:rPr lang="ru" sz="1600" b="1" dirty="0" smtClean="0">
                    <a:solidFill>
                      <a:srgbClr val="56668A"/>
                    </a:solidFill>
                    <a:latin typeface="Constantia" panose="02030602050306030303" pitchFamily="18" charset="0"/>
                  </a:rPr>
                  <a:t>ЛЕНИНГРАДСКОЙ ОБЛАСТИ</a:t>
                </a:r>
                <a:endParaRPr lang="ru" sz="1600" b="1" dirty="0">
                  <a:solidFill>
                    <a:srgbClr val="56668A"/>
                  </a:solidFill>
                  <a:latin typeface="Constantia" panose="02030602050306030303" pitchFamily="18" charset="0"/>
                </a:endParaRPr>
              </a:p>
            </p:txBody>
          </p:sp>
          <p:sp>
            <p:nvSpPr>
              <p:cNvPr id="31" name="Прямоугольник 30"/>
              <p:cNvSpPr/>
              <p:nvPr/>
            </p:nvSpPr>
            <p:spPr>
              <a:xfrm>
                <a:off x="197179" y="1957521"/>
                <a:ext cx="3719433" cy="5627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2700" marR="54864" indent="0" algn="just">
                  <a:spcBef>
                    <a:spcPts val="840"/>
                  </a:spcBef>
                </a:pPr>
                <a:r>
                  <a:rPr lang="ru-RU" sz="1600" b="1" dirty="0" smtClean="0">
                    <a:solidFill>
                      <a:srgbClr val="E30C15"/>
                    </a:solidFill>
                    <a:latin typeface="Constantia" panose="02030602050306030303" pitchFamily="18" charset="0"/>
                    <a:cs typeface="Times New Roman" panose="02020603050405020304" pitchFamily="18" charset="0"/>
                  </a:rPr>
                  <a:t>НАСЕЛЕНИЯ В ОСУЩЕСТВЛЕНИИ МЕСТНОГО САМОУПРАВЛЕНИЯ </a:t>
                </a:r>
                <a:br>
                  <a:rPr lang="ru-RU" sz="1600" b="1" dirty="0" smtClean="0">
                    <a:solidFill>
                      <a:srgbClr val="E30C15"/>
                    </a:solidFill>
                    <a:latin typeface="Constantia" panose="02030602050306030303" pitchFamily="18" charset="0"/>
                    <a:cs typeface="Times New Roman" panose="02020603050405020304" pitchFamily="18" charset="0"/>
                  </a:rPr>
                </a:br>
                <a:r>
                  <a:rPr lang="ru-RU" sz="1600" b="1" dirty="0" smtClean="0">
                    <a:solidFill>
                      <a:srgbClr val="E30C15"/>
                    </a:solidFill>
                    <a:latin typeface="Constantia" panose="02030602050306030303" pitchFamily="18" charset="0"/>
                    <a:cs typeface="Times New Roman" panose="02020603050405020304" pitchFamily="18" charset="0"/>
                  </a:rPr>
                  <a:t>В ЛЕНИНГРАДСКОЙ ОБЛАСТИ»</a:t>
                </a:r>
                <a:endParaRPr lang="ru" sz="1600" b="1" dirty="0">
                  <a:solidFill>
                    <a:srgbClr val="E30C15"/>
                  </a:solidFill>
                  <a:latin typeface="Constantia" panose="02030602050306030303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1653003" y="3180173"/>
              <a:ext cx="2636435" cy="300801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indent="0" algn="ctr">
                <a:lnSpc>
                  <a:spcPts val="2088"/>
                </a:lnSpc>
                <a:spcAft>
                  <a:spcPts val="840"/>
                </a:spcAft>
              </a:pPr>
              <a:r>
                <a:rPr lang="ru-RU" sz="1600" b="1" dirty="0">
                  <a:solidFill>
                    <a:srgbClr val="56668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lang="ru-RU" sz="1600" b="1" dirty="0" smtClean="0">
                  <a:solidFill>
                    <a:srgbClr val="56668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 16.02.2024	№ 10-оз</a:t>
              </a:r>
              <a:endParaRPr lang="ru" sz="1600" b="1" dirty="0">
                <a:solidFill>
                  <a:srgbClr val="56668A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568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3" y="7321"/>
            <a:ext cx="12192000" cy="618309"/>
            <a:chOff x="0" y="0"/>
            <a:chExt cx="12192000" cy="618309"/>
          </a:xfrm>
          <a:solidFill>
            <a:srgbClr val="0070C0"/>
          </a:solidFill>
        </p:grpSpPr>
        <p:sp>
          <p:nvSpPr>
            <p:cNvPr id="4" name="Прямоугольник 3"/>
            <p:cNvSpPr/>
            <p:nvPr/>
          </p:nvSpPr>
          <p:spPr>
            <a:xfrm>
              <a:off x="0" y="0"/>
              <a:ext cx="12192000" cy="61830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7839" y="62617"/>
              <a:ext cx="10750097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Механизм реализации Закона о ТОС</a:t>
              </a:r>
              <a:endPara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66" y="6388362"/>
            <a:ext cx="1119052" cy="469638"/>
          </a:xfrm>
          <a:prstGeom prst="rect">
            <a:avLst/>
          </a:prstGeom>
        </p:spPr>
      </p:pic>
      <p:sp>
        <p:nvSpPr>
          <p:cNvPr id="16" name="Овал 15"/>
          <p:cNvSpPr/>
          <p:nvPr/>
        </p:nvSpPr>
        <p:spPr>
          <a:xfrm>
            <a:off x="17930" y="2258598"/>
            <a:ext cx="2317847" cy="1318299"/>
          </a:xfrm>
          <a:prstGeom prst="ellipse">
            <a:avLst/>
          </a:prstGeom>
          <a:noFill/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>
            <a:softEdge rad="317500"/>
          </a:effectLst>
        </p:spPr>
        <p:txBody>
          <a:bodyPr lIns="91417" tIns="45708" rIns="91417" bIns="45708" rtlCol="0" anchor="ctr"/>
          <a:lstStyle/>
          <a:p>
            <a:pPr algn="ctr" defTabSz="914158">
              <a:defRPr/>
            </a:pPr>
            <a:r>
              <a:rPr lang="ru-RU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Март-апрель</a:t>
            </a:r>
            <a:endParaRPr lang="ru-RU" sz="2800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" y="872762"/>
            <a:ext cx="2425424" cy="1318299"/>
          </a:xfrm>
          <a:prstGeom prst="ellipse">
            <a:avLst/>
          </a:prstGeom>
          <a:noFill/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>
            <a:softEdge rad="317500"/>
          </a:effectLst>
        </p:spPr>
        <p:txBody>
          <a:bodyPr lIns="91417" tIns="45708" rIns="91417" bIns="45708" rtlCol="0" anchor="ctr"/>
          <a:lstStyle/>
          <a:p>
            <a:pPr algn="ctr" defTabSz="914158">
              <a:defRPr/>
            </a:pPr>
            <a:r>
              <a:rPr lang="ru-RU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Февраль</a:t>
            </a:r>
          </a:p>
        </p:txBody>
      </p:sp>
      <p:sp>
        <p:nvSpPr>
          <p:cNvPr id="18" name="Овал 17"/>
          <p:cNvSpPr/>
          <p:nvPr/>
        </p:nvSpPr>
        <p:spPr>
          <a:xfrm>
            <a:off x="40343" y="5105293"/>
            <a:ext cx="2344743" cy="1318299"/>
          </a:xfrm>
          <a:prstGeom prst="ellipse">
            <a:avLst/>
          </a:prstGeom>
          <a:noFill/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>
            <a:softEdge rad="317500"/>
          </a:effectLst>
        </p:spPr>
        <p:txBody>
          <a:bodyPr lIns="91417" tIns="45708" rIns="91417" bIns="45708" rtlCol="0" anchor="ctr"/>
          <a:lstStyle/>
          <a:p>
            <a:pPr algn="ctr" defTabSz="914158">
              <a:defRPr/>
            </a:pPr>
            <a:r>
              <a:rPr lang="ru-RU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Июнь</a:t>
            </a:r>
            <a:r>
              <a:rPr lang="ru-RU" sz="3200" b="1" kern="0" dirty="0" smtClean="0">
                <a:solidFill>
                  <a:srgbClr val="003E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kern="0" dirty="0">
              <a:solidFill>
                <a:srgbClr val="003EB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0" y="3719457"/>
            <a:ext cx="2281991" cy="1318299"/>
          </a:xfrm>
          <a:prstGeom prst="ellipse">
            <a:avLst/>
          </a:prstGeom>
          <a:noFill/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>
            <a:softEdge rad="317500"/>
          </a:effectLst>
        </p:spPr>
        <p:txBody>
          <a:bodyPr lIns="91417" tIns="45708" rIns="91417" bIns="45708" rtlCol="0" anchor="ctr"/>
          <a:lstStyle/>
          <a:p>
            <a:pPr algn="ctr" defTabSz="914158">
              <a:defRPr/>
            </a:pPr>
            <a:r>
              <a:rPr lang="ru-RU" sz="32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</a:t>
            </a:r>
            <a:r>
              <a:rPr lang="ru-RU" sz="3200" b="1" kern="0" dirty="0" smtClean="0">
                <a:solidFill>
                  <a:srgbClr val="003EB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kern="0" dirty="0">
              <a:solidFill>
                <a:srgbClr val="003EB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564471" y="978041"/>
            <a:ext cx="9204848" cy="1079764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8" rIns="91417" bIns="45708"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Вступление в силу областного закона «О содействии участию населения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осуществлении местного самоуправления </a:t>
            </a:r>
          </a:p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Ленинградской области»</a:t>
            </a:r>
            <a:endParaRPr lang="ru-R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564470" y="2390002"/>
            <a:ext cx="9204848" cy="105549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8" rIns="91417" bIns="45708"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собраний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по учреждению ТОС, принятие решений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 об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определении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границ, регистрация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Уставов ТОС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561315" y="3777691"/>
            <a:ext cx="9208003" cy="132760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8" rIns="91417" bIns="45708"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собраний граждан по выбору инициативных проектов, выдвижение проектов </a:t>
            </a:r>
            <a:r>
              <a:rPr lang="ru-RU" sz="2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ТОСами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старостами и общественными советами  на участие в конкурсном отборе (муниципальный уровень)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564469" y="5437490"/>
            <a:ext cx="9209519" cy="95087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8" rIns="91417" bIns="45708"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конкурсный отбор муниципальных образований </a:t>
            </a:r>
            <a:endParaRPr lang="ru-RU" sz="2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субсидии</a:t>
            </a:r>
          </a:p>
        </p:txBody>
      </p:sp>
    </p:spTree>
    <p:extLst>
      <p:ext uri="{BB962C8B-B14F-4D97-AF65-F5344CB8AC3E}">
        <p14:creationId xmlns:p14="http://schemas.microsoft.com/office/powerpoint/2010/main" val="78099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3"/>
            <a:ext cx="12192000" cy="618309"/>
            <a:chOff x="0" y="0"/>
            <a:chExt cx="12192000" cy="618309"/>
          </a:xfrm>
          <a:solidFill>
            <a:srgbClr val="0070C0"/>
          </a:solidFill>
        </p:grpSpPr>
        <p:sp>
          <p:nvSpPr>
            <p:cNvPr id="4" name="Прямоугольник 3"/>
            <p:cNvSpPr/>
            <p:nvPr/>
          </p:nvSpPr>
          <p:spPr>
            <a:xfrm>
              <a:off x="0" y="0"/>
              <a:ext cx="12192000" cy="61830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7839" y="62617"/>
              <a:ext cx="8357853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Территориальное общественное самоуправление</a:t>
              </a:r>
              <a:endPara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Скругленный прямоугольник 7"/>
          <p:cNvSpPr/>
          <p:nvPr/>
        </p:nvSpPr>
        <p:spPr>
          <a:xfrm>
            <a:off x="783773" y="1369568"/>
            <a:ext cx="5146767" cy="4528458"/>
          </a:xfrm>
          <a:prstGeom prst="roundRect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Самоорганизация граждан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их жительства на части территории поселения, внутригородской территории города федерального значения, муниципального округа, городского округа, внутригородского района,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самостоятельного и под свою ответственность осуществления собственных инициатив по вопросам местного значения.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251" y="1112421"/>
            <a:ext cx="4529892" cy="4918547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67837" y="6365964"/>
            <a:ext cx="1714331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67840" y="6476927"/>
            <a:ext cx="106743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ст. 27. 131-ФЗ «Об общих принципах организации местного самоуправления в Российской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</a:t>
            </a:r>
            <a:endParaRPr lang="ru-RU" sz="1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951" y="6365964"/>
            <a:ext cx="1119052" cy="46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0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3"/>
            <a:ext cx="12192000" cy="618309"/>
            <a:chOff x="0" y="0"/>
            <a:chExt cx="12192000" cy="618309"/>
          </a:xfrm>
          <a:solidFill>
            <a:srgbClr val="0070C0"/>
          </a:solidFill>
        </p:grpSpPr>
        <p:sp>
          <p:nvSpPr>
            <p:cNvPr id="3" name="Прямоугольник 2"/>
            <p:cNvSpPr/>
            <p:nvPr/>
          </p:nvSpPr>
          <p:spPr>
            <a:xfrm>
              <a:off x="0" y="0"/>
              <a:ext cx="12192000" cy="61830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67839" y="62617"/>
              <a:ext cx="9159043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Статус ТОС в соответствии с нормативно-правовыми актами</a:t>
              </a:r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2131425" y="1105914"/>
            <a:ext cx="74414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Правовой основой деятельности территориального общественного самоуправления являются:</a:t>
            </a:r>
            <a:endParaRPr lang="ru-RU" sz="2400" b="1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444140" y="2464925"/>
            <a:ext cx="5556069" cy="630146"/>
            <a:chOff x="2394857" y="2133999"/>
            <a:chExt cx="5556069" cy="630146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734491" y="2133999"/>
              <a:ext cx="5068390" cy="630146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394857" y="2249017"/>
              <a:ext cx="555606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Конституция Российской Федерации</a:t>
              </a:r>
            </a:p>
          </p:txBody>
        </p:sp>
      </p:grpSp>
      <p:sp>
        <p:nvSpPr>
          <p:cNvPr id="19" name="Скругленный прямоугольник 18"/>
          <p:cNvSpPr/>
          <p:nvPr/>
        </p:nvSpPr>
        <p:spPr>
          <a:xfrm>
            <a:off x="783774" y="3379135"/>
            <a:ext cx="5068391" cy="1236407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34" tIns="45717" rIns="91434" bIns="45717" rtlCol="0" anchor="t"/>
          <a:lstStyle/>
          <a:p>
            <a:pPr algn="ctr"/>
            <a:endParaRPr lang="ru-RU" sz="3400" b="1" dirty="0">
              <a:latin typeface="Constantia" panose="02030602050306030303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39932" y="3489507"/>
            <a:ext cx="55560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№ 131-ФЗ «Об общих принципах организации местного самоуправления в Российской Федерации»</a:t>
            </a:r>
          </a:p>
        </p:txBody>
      </p:sp>
      <p:grpSp>
        <p:nvGrpSpPr>
          <p:cNvPr id="21" name="Группа 20"/>
          <p:cNvGrpSpPr/>
          <p:nvPr/>
        </p:nvGrpSpPr>
        <p:grpSpPr>
          <a:xfrm>
            <a:off x="444140" y="4899604"/>
            <a:ext cx="5556069" cy="630146"/>
            <a:chOff x="2394857" y="2133999"/>
            <a:chExt cx="5556069" cy="630146"/>
          </a:xfrm>
        </p:grpSpPr>
        <p:sp>
          <p:nvSpPr>
            <p:cNvPr id="22" name="Скругленный прямоугольник 21"/>
            <p:cNvSpPr/>
            <p:nvPr/>
          </p:nvSpPr>
          <p:spPr>
            <a:xfrm>
              <a:off x="2734491" y="2133999"/>
              <a:ext cx="5068390" cy="630146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2394857" y="2249017"/>
              <a:ext cx="555606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3.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Устав муниципального образования</a:t>
              </a: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444140" y="5813812"/>
            <a:ext cx="5556069" cy="630146"/>
            <a:chOff x="2394857" y="2133999"/>
            <a:chExt cx="5556069" cy="630146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2734491" y="2133999"/>
              <a:ext cx="5068390" cy="630146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2394857" y="2249017"/>
              <a:ext cx="555606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4.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Положение (устав) органов ТОС</a:t>
              </a:r>
            </a:p>
          </p:txBody>
        </p: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360" y="2709533"/>
            <a:ext cx="5015049" cy="341935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575" y="6388362"/>
            <a:ext cx="1119052" cy="46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8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3"/>
            <a:ext cx="12192000" cy="618309"/>
            <a:chOff x="0" y="0"/>
            <a:chExt cx="12192000" cy="618309"/>
          </a:xfrm>
          <a:solidFill>
            <a:srgbClr val="0070C0"/>
          </a:solidFill>
        </p:grpSpPr>
        <p:sp>
          <p:nvSpPr>
            <p:cNvPr id="3" name="Прямоугольник 2"/>
            <p:cNvSpPr/>
            <p:nvPr/>
          </p:nvSpPr>
          <p:spPr>
            <a:xfrm>
              <a:off x="0" y="0"/>
              <a:ext cx="12192000" cy="61830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67839" y="62617"/>
              <a:ext cx="10439203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Определение целей, задач и основных направлений деятельности ТОС</a:t>
              </a:r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4632964" y="1802674"/>
            <a:ext cx="6905897" cy="1444826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жителей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 населенного пункта в деятельности органов местного самоуправления поселения </a:t>
            </a:r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вопросам, затрагивающих интересы территории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части муниципального образования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32961" y="3573849"/>
            <a:ext cx="6905897" cy="1444826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ешение вопросов местного значения в границах действия ТОС </a:t>
            </a:r>
            <a:r>
              <a:rPr lang="ru-RU" sz="2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путём самостоятельного и под свою ответственность осуществления инициатив жителей территории в границах ТОС</a:t>
            </a:r>
            <a:endParaRPr lang="ru-RU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32961" y="5345025"/>
            <a:ext cx="6905897" cy="957712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Экономическое и социальное развитие территории</a:t>
            </a:r>
            <a:endParaRPr lang="ru-RU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70617" y="918105"/>
            <a:ext cx="3030583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ТОС: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60" y="2142309"/>
            <a:ext cx="3601674" cy="3518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" y="6388362"/>
            <a:ext cx="1119052" cy="46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47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3"/>
            <a:ext cx="12192000" cy="618309"/>
            <a:chOff x="0" y="0"/>
            <a:chExt cx="12192000" cy="618309"/>
          </a:xfrm>
          <a:solidFill>
            <a:srgbClr val="0070C0"/>
          </a:solidFill>
        </p:grpSpPr>
        <p:sp>
          <p:nvSpPr>
            <p:cNvPr id="3" name="Прямоугольник 2"/>
            <p:cNvSpPr/>
            <p:nvPr/>
          </p:nvSpPr>
          <p:spPr>
            <a:xfrm>
              <a:off x="0" y="0"/>
              <a:ext cx="12192000" cy="61830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67839" y="62617"/>
              <a:ext cx="10517579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Определение целей, задач и основных направлений деятельности ТОС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734290" y="791168"/>
            <a:ext cx="3508863" cy="979967"/>
            <a:chOff x="7620973" y="1656080"/>
            <a:chExt cx="3212657" cy="1451150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7620973" y="1656080"/>
              <a:ext cx="3212657" cy="1451150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620973" y="1892174"/>
              <a:ext cx="3212657" cy="1048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Охрана зелёных насаждений, водоёмов</a:t>
              </a:r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5794" y="2663841"/>
            <a:ext cx="328313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территориального общественного самоуправления: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8186057" y="950603"/>
            <a:ext cx="3646513" cy="1149628"/>
            <a:chOff x="7620972" y="-130451"/>
            <a:chExt cx="3083449" cy="1195469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7620972" y="-130451"/>
              <a:ext cx="3083449" cy="1195469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799261" y="-44595"/>
              <a:ext cx="2726869" cy="1056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Организация клубов </a:t>
              </a:r>
              <a:b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 интересам,</a:t>
              </a:r>
            </a:p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дворовых секций</a:t>
              </a:r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3734289" y="2084069"/>
            <a:ext cx="3508863" cy="956895"/>
            <a:chOff x="7620964" y="1308844"/>
            <a:chExt cx="3212664" cy="1614719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7620971" y="1308844"/>
              <a:ext cx="3212657" cy="1614719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620964" y="1528534"/>
              <a:ext cx="3212657" cy="11945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одействие охране общественного порядка</a:t>
              </a:r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3734288" y="3353898"/>
            <a:ext cx="3508856" cy="948793"/>
            <a:chOff x="7620972" y="1079657"/>
            <a:chExt cx="3212657" cy="1403558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7620972" y="1079657"/>
              <a:ext cx="3212657" cy="1403558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620972" y="1265437"/>
              <a:ext cx="3212657" cy="1044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Организация досуга жителей территории</a:t>
              </a:r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8186057" y="2431659"/>
            <a:ext cx="3646513" cy="1140123"/>
            <a:chOff x="7620971" y="1621169"/>
            <a:chExt cx="3212657" cy="836043"/>
          </a:xfrm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7620971" y="1621169"/>
              <a:ext cx="3212657" cy="836043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620971" y="1757335"/>
              <a:ext cx="3212657" cy="528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онтроль за качеством уборки территории, вывозом мусора</a:t>
              </a:r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8186057" y="3901964"/>
            <a:ext cx="3646513" cy="1084796"/>
            <a:chOff x="7652934" y="535912"/>
            <a:chExt cx="3180693" cy="1472058"/>
          </a:xfrm>
        </p:grpSpPr>
        <p:sp>
          <p:nvSpPr>
            <p:cNvPr id="32" name="Скругленный прямоугольник 31"/>
            <p:cNvSpPr/>
            <p:nvPr/>
          </p:nvSpPr>
          <p:spPr>
            <a:xfrm>
              <a:off x="7652934" y="535912"/>
              <a:ext cx="3180693" cy="1472058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875147" y="791105"/>
              <a:ext cx="2736264" cy="9605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Разработка проектов </a:t>
              </a:r>
            </a:p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развития территории</a:t>
              </a:r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8186057" y="5316942"/>
            <a:ext cx="3646513" cy="1372576"/>
            <a:chOff x="7620971" y="1033926"/>
            <a:chExt cx="3074253" cy="1522437"/>
          </a:xfrm>
        </p:grpSpPr>
        <p:sp>
          <p:nvSpPr>
            <p:cNvPr id="35" name="Скругленный прямоугольник 34"/>
            <p:cNvSpPr/>
            <p:nvPr/>
          </p:nvSpPr>
          <p:spPr>
            <a:xfrm>
              <a:off x="7620971" y="1033926"/>
              <a:ext cx="3057380" cy="1257539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620971" y="1088428"/>
              <a:ext cx="3074253" cy="1467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Содержание мест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захоронений, 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участие в </a:t>
              </a:r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охране памятников истории, культуры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3734288" y="4615625"/>
            <a:ext cx="3508855" cy="853358"/>
            <a:chOff x="7620977" y="1147012"/>
            <a:chExt cx="3212657" cy="1257539"/>
          </a:xfrm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7620977" y="1147012"/>
              <a:ext cx="3212657" cy="1257539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620977" y="1254198"/>
              <a:ext cx="3212657" cy="1043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Б</a:t>
              </a:r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лагоустройство </a:t>
              </a:r>
            </a:p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территории</a:t>
              </a:r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734288" y="5776550"/>
            <a:ext cx="3508855" cy="849768"/>
            <a:chOff x="7620970" y="1666022"/>
            <a:chExt cx="3212658" cy="1257539"/>
          </a:xfrm>
        </p:grpSpPr>
        <p:sp>
          <p:nvSpPr>
            <p:cNvPr id="41" name="Скругленный прямоугольник 40"/>
            <p:cNvSpPr/>
            <p:nvPr/>
          </p:nvSpPr>
          <p:spPr>
            <a:xfrm>
              <a:off x="7620971" y="1666022"/>
              <a:ext cx="3212657" cy="1257539"/>
            </a:xfrm>
            <a:prstGeom prst="roundRect">
              <a:avLst/>
            </a:prstGeom>
            <a:ln w="57150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1434" tIns="45717" rIns="91434" bIns="45717" rtlCol="0" anchor="t"/>
            <a:lstStyle/>
            <a:p>
              <a:pPr algn="ctr"/>
              <a:endParaRPr lang="ru-RU" sz="3400" b="1" dirty="0">
                <a:latin typeface="Constantia" panose="02030602050306030303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620970" y="1775780"/>
              <a:ext cx="3212657" cy="104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Сохранение культурно-исторического наследия</a:t>
              </a:r>
              <a:endParaRPr lang="ru-RU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43" name="Рисунок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2" y="6388362"/>
            <a:ext cx="1119052" cy="46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63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1591</TotalTime>
  <Words>792</Words>
  <Application>Microsoft Office PowerPoint</Application>
  <PresentationFormat>Произвольный</PresentationFormat>
  <Paragraphs>148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Мария Викторовна Иванова</dc:creator>
  <cp:lastModifiedBy>Александр Валерьевич Кривенко</cp:lastModifiedBy>
  <cp:revision>77</cp:revision>
  <dcterms:created xsi:type="dcterms:W3CDTF">2024-02-06T07:41:48Z</dcterms:created>
  <dcterms:modified xsi:type="dcterms:W3CDTF">2024-03-07T07:26:39Z</dcterms:modified>
</cp:coreProperties>
</file>